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 id="2147483653" r:id="rId5"/>
  </p:sldMasterIdLst>
  <p:notesMasterIdLst>
    <p:notesMasterId r:id="rId37"/>
  </p:notesMasterIdLst>
  <p:sldIdLst>
    <p:sldId id="727" r:id="rId6"/>
    <p:sldId id="718" r:id="rId7"/>
    <p:sldId id="423" r:id="rId8"/>
    <p:sldId id="651" r:id="rId9"/>
    <p:sldId id="717" r:id="rId10"/>
    <p:sldId id="735" r:id="rId11"/>
    <p:sldId id="636" r:id="rId12"/>
    <p:sldId id="526" r:id="rId13"/>
    <p:sldId id="653" r:id="rId14"/>
    <p:sldId id="725" r:id="rId15"/>
    <p:sldId id="426" r:id="rId16"/>
    <p:sldId id="738" r:id="rId17"/>
    <p:sldId id="726" r:id="rId18"/>
    <p:sldId id="655" r:id="rId19"/>
    <p:sldId id="656" r:id="rId20"/>
    <p:sldId id="657" r:id="rId21"/>
    <p:sldId id="658" r:id="rId22"/>
    <p:sldId id="614" r:id="rId23"/>
    <p:sldId id="739" r:id="rId24"/>
    <p:sldId id="736" r:id="rId25"/>
    <p:sldId id="723" r:id="rId26"/>
    <p:sldId id="615" r:id="rId27"/>
    <p:sldId id="616" r:id="rId28"/>
    <p:sldId id="617" r:id="rId29"/>
    <p:sldId id="743" r:id="rId30"/>
    <p:sldId id="729" r:id="rId31"/>
    <p:sldId id="744" r:id="rId32"/>
    <p:sldId id="619" r:id="rId33"/>
    <p:sldId id="731" r:id="rId34"/>
    <p:sldId id="732" r:id="rId35"/>
    <p:sldId id="734" r:id="rId3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eehn" initials="B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11"/>
    <p:restoredTop sz="92000" autoAdjust="0"/>
  </p:normalViewPr>
  <p:slideViewPr>
    <p:cSldViewPr>
      <p:cViewPr varScale="1">
        <p:scale>
          <a:sx n="73" d="100"/>
          <a:sy n="73" d="100"/>
        </p:scale>
        <p:origin x="1528" y="184"/>
      </p:cViewPr>
      <p:guideLst>
        <p:guide orient="horz" pos="2160"/>
        <p:guide pos="2880"/>
      </p:guideLst>
    </p:cSldViewPr>
  </p:slideViewPr>
  <p:outlineViewPr>
    <p:cViewPr>
      <p:scale>
        <a:sx n="33" d="100"/>
        <a:sy n="33" d="100"/>
      </p:scale>
      <p:origin x="0" y="5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FC8E043-22A8-1E4D-AA76-7CFE5802A769}" type="slidenum">
              <a:rPr lang="en-US"/>
              <a:pPr>
                <a:defRPr/>
              </a:pPr>
              <a:t>‹#›</a:t>
            </a:fld>
            <a:endParaRPr lang="en-US"/>
          </a:p>
        </p:txBody>
      </p:sp>
    </p:spTree>
    <p:extLst>
      <p:ext uri="{BB962C8B-B14F-4D97-AF65-F5344CB8AC3E}">
        <p14:creationId xmlns:p14="http://schemas.microsoft.com/office/powerpoint/2010/main" val="90768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E3DC40F-7810-C149-A9B5-B07C8A70821E}" type="slidenum">
              <a:rPr lang="en-US" sz="1200"/>
              <a:pPr/>
              <a:t>1</a:t>
            </a:fld>
            <a:endParaRPr lang="en-US" sz="120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2147814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790" tIns="45895" rIns="91790" bIns="45895" anchor="b"/>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31A9517C-8C75-A64A-9294-49FA576DFB26}" type="slidenum">
              <a:rPr lang="en-US" sz="1200" b="1">
                <a:solidFill>
                  <a:srgbClr val="CC3300"/>
                </a:solidFill>
                <a:latin typeface="Verdana" charset="0"/>
                <a:ea typeface="ＭＳ Ｐゴシック" charset="0"/>
                <a:cs typeface="ＭＳ Ｐゴシック" charset="0"/>
              </a:rPr>
              <a:pPr algn="r" eaLnBrk="1" hangingPunct="1"/>
              <a:t>11</a:t>
            </a:fld>
            <a:endParaRPr lang="en-US" sz="1200" b="1">
              <a:solidFill>
                <a:srgbClr val="CC3300"/>
              </a:solidFill>
              <a:latin typeface="Verdana" charset="0"/>
              <a:ea typeface="ＭＳ Ｐゴシック" charset="0"/>
              <a:cs typeface="ＭＳ Ｐゴシック" charset="0"/>
            </a:endParaRPr>
          </a:p>
        </p:txBody>
      </p:sp>
      <p:sp>
        <p:nvSpPr>
          <p:cNvPr id="37890"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37891" name="Rectangle 3"/>
          <p:cNvSpPr>
            <a:spLocks noGrp="1" noChangeArrowheads="1"/>
          </p:cNvSpPr>
          <p:nvPr>
            <p:ph type="body" idx="1"/>
          </p:nvPr>
        </p:nvSpPr>
        <p:spPr>
          <a:xfrm>
            <a:off x="914400" y="4344988"/>
            <a:ext cx="5029200" cy="4114800"/>
          </a:xfrm>
          <a:solidFill>
            <a:srgbClr val="FFFFFF"/>
          </a:solidFill>
          <a:ln>
            <a:solidFill>
              <a:srgbClr val="000000"/>
            </a:solidFill>
          </a:ln>
        </p:spPr>
        <p:txBody>
          <a:bodyPr/>
          <a:lstStyle/>
          <a:p>
            <a:pPr eaLnBrk="1" hangingPunct="1"/>
            <a:r>
              <a:rPr lang="en-US" dirty="0">
                <a:latin typeface="Verdana" charset="0"/>
                <a:ea typeface="ＭＳ Ｐゴシック" charset="0"/>
                <a:cs typeface="ＭＳ Ｐゴシック" charset="0"/>
              </a:rPr>
              <a:t>2.2 </a:t>
            </a:r>
            <a:r>
              <a:rPr lang="en-US" dirty="0" err="1">
                <a:latin typeface="Verdana" charset="0"/>
                <a:ea typeface="ＭＳ Ｐゴシック" charset="0"/>
                <a:cs typeface="ＭＳ Ｐゴシック" charset="0"/>
              </a:rPr>
              <a:t>ToT</a:t>
            </a:r>
            <a:r>
              <a:rPr lang="en-US" dirty="0">
                <a:latin typeface="Verdana" charset="0"/>
                <a:ea typeface="ＭＳ Ｐゴシック" charset="0"/>
                <a:cs typeface="ＭＳ Ｐゴシック" charset="0"/>
              </a:rPr>
              <a:t> manual </a:t>
            </a:r>
          </a:p>
          <a:p>
            <a:pPr eaLnBrk="1" hangingPunct="1"/>
            <a:endParaRPr lang="en-US" dirty="0">
              <a:latin typeface="Verdana" charset="0"/>
              <a:ea typeface="ＭＳ Ｐゴシック" charset="0"/>
              <a:cs typeface="ＭＳ Ｐゴシック" charset="0"/>
            </a:endParaRPr>
          </a:p>
          <a:p>
            <a:pPr eaLnBrk="1" hangingPunct="1"/>
            <a:endParaRPr lang="en-US" dirty="0">
              <a:latin typeface="Verdana" charset="0"/>
              <a:ea typeface="ＭＳ Ｐゴシック" charset="0"/>
              <a:cs typeface="ＭＳ Ｐゴシック" charset="0"/>
            </a:endParaRPr>
          </a:p>
          <a:p>
            <a:pPr eaLnBrk="1" hangingPunct="1"/>
            <a:r>
              <a:rPr lang="en-US" dirty="0">
                <a:latin typeface="Verdana" charset="0"/>
                <a:ea typeface="ＭＳ Ｐゴシック" charset="0"/>
                <a:cs typeface="ＭＳ Ｐゴシック" charset="0"/>
              </a:rPr>
              <a:t>Notes for Trainers:</a:t>
            </a:r>
            <a:r>
              <a:rPr lang="en-US" baseline="0" dirty="0">
                <a:latin typeface="Verdana" charset="0"/>
                <a:ea typeface="ＭＳ Ｐゴシック" charset="0"/>
                <a:cs typeface="ＭＳ Ｐゴシック" charset="0"/>
              </a:rPr>
              <a:t> </a:t>
            </a:r>
            <a:r>
              <a:rPr lang="en-US" dirty="0">
                <a:latin typeface="Verdana" charset="0"/>
                <a:ea typeface="ＭＳ Ｐゴシック" charset="0"/>
                <a:cs typeface="ＭＳ Ｐゴシック" charset="0"/>
              </a:rPr>
              <a:t>As the maturing brain becomes more specialized to assume more complex functions, it is less capable of reorganizing and adapting. For example, by the first year, the parts of the brain that differentiate vocal sounds are becoming specialized to the language the baby has been exposed to and are already starting to lose the ability to recognize important sound distinctions found in other languages. </a:t>
            </a:r>
            <a:r>
              <a:rPr lang="en-US" dirty="0">
                <a:solidFill>
                  <a:srgbClr val="000000"/>
                </a:solidFill>
                <a:latin typeface="Verdana" charset="0"/>
                <a:ea typeface="ＭＳ Ｐゴシック" charset="0"/>
                <a:cs typeface="ＭＳ Ｐゴシック" charset="0"/>
              </a:rPr>
              <a:t>As the brain prunes away the circuits that are not used, those that are used become stronger and increasingly difficult to alter over time.</a:t>
            </a:r>
            <a:r>
              <a:rPr lang="en-US" dirty="0">
                <a:latin typeface="Verdana" charset="0"/>
                <a:ea typeface="ＭＳ Ｐゴシック" charset="0"/>
                <a:cs typeface="ＭＳ Ｐゴシック" charset="0"/>
              </a:rPr>
              <a:t> Declining plasticity means it</a:t>
            </a:r>
            <a:r>
              <a:rPr lang="ja-JP" altLang="en-US" dirty="0">
                <a:latin typeface="Verdana" charset="0"/>
                <a:ea typeface="ＭＳ Ｐゴシック" charset="0"/>
                <a:cs typeface="ＭＳ Ｐゴシック" charset="0"/>
              </a:rPr>
              <a:t>’</a:t>
            </a:r>
            <a:r>
              <a:rPr lang="en-US" altLang="ja-JP" dirty="0">
                <a:latin typeface="Verdana" charset="0"/>
                <a:ea typeface="ＭＳ Ｐゴシック" charset="0"/>
                <a:cs typeface="ＭＳ Ｐゴシック" charset="0"/>
              </a:rPr>
              <a:t>s easier and more effective to influence a baby</a:t>
            </a:r>
            <a:r>
              <a:rPr lang="ja-JP" altLang="en-US" dirty="0">
                <a:latin typeface="Verdana" charset="0"/>
                <a:ea typeface="ＭＳ Ｐゴシック" charset="0"/>
                <a:cs typeface="ＭＳ Ｐゴシック" charset="0"/>
              </a:rPr>
              <a:t>’</a:t>
            </a:r>
            <a:r>
              <a:rPr lang="en-US" altLang="ja-JP" dirty="0">
                <a:latin typeface="Verdana" charset="0"/>
                <a:ea typeface="ＭＳ Ｐゴシック" charset="0"/>
                <a:cs typeface="ＭＳ Ｐゴシック" charset="0"/>
              </a:rPr>
              <a:t>s developing brain architecture than it is to rewire parts of its circuitry in the adult years. In other words, we can </a:t>
            </a:r>
            <a:r>
              <a:rPr lang="en-US" altLang="ja-JP" i="1" dirty="0">
                <a:latin typeface="Verdana" charset="0"/>
                <a:ea typeface="ＭＳ Ｐゴシック" charset="0"/>
                <a:cs typeface="ＭＳ Ｐゴシック" charset="0"/>
              </a:rPr>
              <a:t>invest now</a:t>
            </a:r>
            <a:r>
              <a:rPr lang="en-US" altLang="ja-JP" dirty="0">
                <a:latin typeface="Verdana" charset="0"/>
                <a:ea typeface="ＭＳ Ｐゴシック" charset="0"/>
                <a:cs typeface="ＭＳ Ｐゴシック" charset="0"/>
              </a:rPr>
              <a:t> by ensuring positive conditions for healthy development, or </a:t>
            </a:r>
            <a:r>
              <a:rPr lang="en-US" altLang="ja-JP" i="1" dirty="0">
                <a:latin typeface="Verdana" charset="0"/>
                <a:ea typeface="ＭＳ Ｐゴシック" charset="0"/>
                <a:cs typeface="ＭＳ Ｐゴシック" charset="0"/>
              </a:rPr>
              <a:t>pay more later</a:t>
            </a:r>
            <a:r>
              <a:rPr lang="en-US" altLang="ja-JP" dirty="0">
                <a:latin typeface="Verdana" charset="0"/>
                <a:ea typeface="ＭＳ Ｐゴシック" charset="0"/>
                <a:cs typeface="ＭＳ Ｐゴシック" charset="0"/>
              </a:rPr>
              <a:t> in the form of costly remediation, health care, mental health services, and increased rates of incarceration. </a:t>
            </a:r>
          </a:p>
          <a:p>
            <a:pPr eaLnBrk="1" hangingPunct="1"/>
            <a:endParaRPr lang="en-US" altLang="ja-JP" i="1" dirty="0">
              <a:latin typeface="Verdana" charset="0"/>
              <a:ea typeface="ＭＳ Ｐゴシック" charset="0"/>
              <a:cs typeface="ＭＳ Ｐゴシック" charset="0"/>
            </a:endParaRPr>
          </a:p>
          <a:p>
            <a:pPr eaLnBrk="1" hangingPunct="1"/>
            <a:r>
              <a:rPr lang="en-US" altLang="ja-JP" i="1" dirty="0">
                <a:latin typeface="Times" charset="0"/>
                <a:ea typeface="ＭＳ Ｐゴシック" charset="0"/>
                <a:cs typeface="ＭＳ Ｐゴシック" charset="0"/>
              </a:rPr>
              <a:t>Graph Source: Pat Levitt (2009)</a:t>
            </a:r>
            <a:endParaRPr lang="en-US" i="1" dirty="0">
              <a:latin typeface="Times" charset="0"/>
              <a:ea typeface="ＭＳ Ｐゴシック" charset="0"/>
              <a:cs typeface="ＭＳ Ｐゴシック" charset="0"/>
            </a:endParaRPr>
          </a:p>
        </p:txBody>
      </p:sp>
    </p:spTree>
    <p:extLst>
      <p:ext uri="{BB962C8B-B14F-4D97-AF65-F5344CB8AC3E}">
        <p14:creationId xmlns:p14="http://schemas.microsoft.com/office/powerpoint/2010/main" val="1224956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13</a:t>
            </a:fld>
            <a:endParaRPr lang="en-US"/>
          </a:p>
        </p:txBody>
      </p:sp>
    </p:spTree>
    <p:extLst>
      <p:ext uri="{BB962C8B-B14F-4D97-AF65-F5344CB8AC3E}">
        <p14:creationId xmlns:p14="http://schemas.microsoft.com/office/powerpoint/2010/main" val="1359611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14</a:t>
            </a:fld>
            <a:endParaRPr lang="en-US"/>
          </a:p>
        </p:txBody>
      </p:sp>
    </p:spTree>
    <p:extLst>
      <p:ext uri="{BB962C8B-B14F-4D97-AF65-F5344CB8AC3E}">
        <p14:creationId xmlns:p14="http://schemas.microsoft.com/office/powerpoint/2010/main" val="122975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a:p>
            <a:r>
              <a:rPr lang="en-US" dirty="0"/>
              <a:t>After they have talked in pairs</a:t>
            </a:r>
            <a:r>
              <a:rPr lang="en-US" baseline="0" dirty="0"/>
              <a:t> for 10 minutes or so, bring everyone back together and have a couple of people share with the whole group. </a:t>
            </a:r>
          </a:p>
          <a:p>
            <a:endParaRPr lang="en-US" baseline="0"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15</a:t>
            </a:fld>
            <a:endParaRPr lang="en-US"/>
          </a:p>
        </p:txBody>
      </p:sp>
    </p:spTree>
    <p:extLst>
      <p:ext uri="{BB962C8B-B14F-4D97-AF65-F5344CB8AC3E}">
        <p14:creationId xmlns:p14="http://schemas.microsoft.com/office/powerpoint/2010/main" val="1650613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pitchFamily="-110" charset="0"/>
                <a:ea typeface="ヒラギノ角ゴ Pro W3" pitchFamily="-110" charset="-128"/>
                <a:cs typeface="ヒラギノ角ゴ Pro W3" pitchFamily="-110" charset="-128"/>
              </a:rPr>
              <a:t>Goes</a:t>
            </a:r>
            <a:r>
              <a:rPr lang="en-US" sz="1200" kern="1200" baseline="0" dirty="0">
                <a:solidFill>
                  <a:schemeClr val="tx1"/>
                </a:solidFill>
                <a:effectLst/>
                <a:latin typeface="Arial" pitchFamily="-110" charset="0"/>
                <a:ea typeface="ヒラギノ角ゴ Pro W3" pitchFamily="-110" charset="-128"/>
                <a:cs typeface="ヒラギノ角ゴ Pro W3" pitchFamily="-110" charset="-128"/>
              </a:rPr>
              <a:t> with section 2.2 </a:t>
            </a:r>
            <a:endParaRPr lang="en-US" sz="1200" kern="1200" dirty="0">
              <a:solidFill>
                <a:schemeClr val="tx1"/>
              </a:solidFill>
              <a:effectLst/>
              <a:latin typeface="Arial" pitchFamily="-110" charset="0"/>
              <a:ea typeface="ヒラギノ角ゴ Pro W3" pitchFamily="-110" charset="-128"/>
              <a:cs typeface="ヒラギノ角ゴ Pro W3" pitchFamily="-110" charset="-128"/>
            </a:endParaRP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16</a:t>
            </a:fld>
            <a:endParaRPr lang="en-US"/>
          </a:p>
        </p:txBody>
      </p:sp>
    </p:spTree>
    <p:extLst>
      <p:ext uri="{BB962C8B-B14F-4D97-AF65-F5344CB8AC3E}">
        <p14:creationId xmlns:p14="http://schemas.microsoft.com/office/powerpoint/2010/main" val="3935030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a:p>
            <a:r>
              <a:rPr lang="en-US" dirty="0"/>
              <a:t>Brainstorm how to do/ show the above</a:t>
            </a:r>
            <a:r>
              <a:rPr lang="en-US" baseline="0" dirty="0"/>
              <a:t> behaviors. </a:t>
            </a:r>
          </a:p>
          <a:p>
            <a:endParaRPr lang="en-US" baseline="0" dirty="0"/>
          </a:p>
        </p:txBody>
      </p:sp>
      <p:sp>
        <p:nvSpPr>
          <p:cNvPr id="4" name="Slide Number Placeholder 3"/>
          <p:cNvSpPr>
            <a:spLocks noGrp="1"/>
          </p:cNvSpPr>
          <p:nvPr>
            <p:ph type="sldNum" sz="quarter" idx="10"/>
          </p:nvPr>
        </p:nvSpPr>
        <p:spPr/>
        <p:txBody>
          <a:bodyPr/>
          <a:lstStyle/>
          <a:p>
            <a:pPr>
              <a:defRPr/>
            </a:pPr>
            <a:fld id="{2A0F9FEC-86A6-5940-BF9D-0AC76F7225A2}" type="slidenum">
              <a:rPr lang="en-US" smtClean="0"/>
              <a:pPr>
                <a:defRPr/>
              </a:pPr>
              <a:t>17</a:t>
            </a:fld>
            <a:endParaRPr lang="en-US"/>
          </a:p>
        </p:txBody>
      </p:sp>
    </p:spTree>
    <p:extLst>
      <p:ext uri="{BB962C8B-B14F-4D97-AF65-F5344CB8AC3E}">
        <p14:creationId xmlns:p14="http://schemas.microsoft.com/office/powerpoint/2010/main" val="853743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Goes with section 2.3 </a:t>
            </a:r>
          </a:p>
          <a:p>
            <a:endParaRPr lang="en-US" dirty="0">
              <a:latin typeface="Arial" charset="0"/>
              <a:ea typeface="ヒラギノ角ゴ Pro W3" charset="0"/>
              <a:cs typeface="ヒラギノ角ゴ Pro W3" charset="0"/>
            </a:endParaRPr>
          </a:p>
        </p:txBody>
      </p:sp>
      <p:sp>
        <p:nvSpPr>
          <p:cNvPr id="788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DB9EB2B-CF17-F44E-9E08-DF7CFF1D09CC}" type="slidenum">
              <a:rPr lang="en-US" sz="1200"/>
              <a:pPr/>
              <a:t>18</a:t>
            </a:fld>
            <a:endParaRPr lang="en-US" sz="1200"/>
          </a:p>
        </p:txBody>
      </p:sp>
    </p:spTree>
    <p:extLst>
      <p:ext uri="{BB962C8B-B14F-4D97-AF65-F5344CB8AC3E}">
        <p14:creationId xmlns:p14="http://schemas.microsoft.com/office/powerpoint/2010/main" val="68796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2.3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21</a:t>
            </a:fld>
            <a:endParaRPr lang="en-US"/>
          </a:p>
        </p:txBody>
      </p:sp>
    </p:spTree>
    <p:extLst>
      <p:ext uri="{BB962C8B-B14F-4D97-AF65-F5344CB8AC3E}">
        <p14:creationId xmlns:p14="http://schemas.microsoft.com/office/powerpoint/2010/main" val="3679341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ヒラギノ角ゴ Pro W3" charset="0"/>
                <a:cs typeface="ヒラギノ角ゴ Pro W3" charset="0"/>
              </a:rPr>
              <a:t>Goes with section 2.4</a:t>
            </a:r>
          </a:p>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Brainstorm these two questions with trainees</a:t>
            </a:r>
            <a:r>
              <a:rPr lang="en-US" baseline="0" dirty="0">
                <a:latin typeface="Arial" charset="0"/>
                <a:ea typeface="ヒラギノ角ゴ Pro W3" charset="0"/>
                <a:cs typeface="ヒラギノ角ゴ Pro W3" charset="0"/>
              </a:rPr>
              <a:t> for</a:t>
            </a:r>
            <a:r>
              <a:rPr lang="en-US" dirty="0">
                <a:latin typeface="Arial" charset="0"/>
                <a:ea typeface="ヒラギノ角ゴ Pro W3" charset="0"/>
                <a:cs typeface="ヒラギノ角ゴ Pro W3" charset="0"/>
              </a:rPr>
              <a:t> 10 or 15 minutes. Write</a:t>
            </a:r>
            <a:r>
              <a:rPr lang="en-US" baseline="0" dirty="0">
                <a:latin typeface="Arial" charset="0"/>
                <a:ea typeface="ヒラギノ角ゴ Pro W3" charset="0"/>
                <a:cs typeface="ヒラギノ角ゴ Pro W3" charset="0"/>
              </a:rPr>
              <a:t> </a:t>
            </a:r>
            <a:r>
              <a:rPr lang="en-US" dirty="0">
                <a:latin typeface="Arial" charset="0"/>
                <a:ea typeface="ヒラギノ角ゴ Pro W3" charset="0"/>
                <a:cs typeface="ヒラギノ角ゴ Pro W3" charset="0"/>
              </a:rPr>
              <a:t>all the benefits on the flipchart with the help of participants.</a:t>
            </a:r>
          </a:p>
          <a:p>
            <a:endParaRPr lang="en-US" dirty="0">
              <a:latin typeface="Arial" charset="0"/>
              <a:ea typeface="ヒラギノ角ゴ Pro W3" charset="0"/>
              <a:cs typeface="ヒラギノ角ゴ Pro W3" charset="0"/>
            </a:endParaRPr>
          </a:p>
        </p:txBody>
      </p:sp>
      <p:sp>
        <p:nvSpPr>
          <p:cNvPr id="8089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498E564-BA11-4941-8BF6-5F8694FA548E}" type="slidenum">
              <a:rPr lang="en-US" sz="1200"/>
              <a:pPr/>
              <a:t>22</a:t>
            </a:fld>
            <a:endParaRPr lang="en-US" sz="1200"/>
          </a:p>
        </p:txBody>
      </p:sp>
    </p:spTree>
    <p:extLst>
      <p:ext uri="{BB962C8B-B14F-4D97-AF65-F5344CB8AC3E}">
        <p14:creationId xmlns:p14="http://schemas.microsoft.com/office/powerpoint/2010/main" val="915968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2.4</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23</a:t>
            </a:fld>
            <a:endParaRPr lang="en-US"/>
          </a:p>
        </p:txBody>
      </p:sp>
    </p:spTree>
    <p:extLst>
      <p:ext uri="{BB962C8B-B14F-4D97-AF65-F5344CB8AC3E}">
        <p14:creationId xmlns:p14="http://schemas.microsoft.com/office/powerpoint/2010/main" val="3834959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8B4CE47-1BF4-D243-B0CF-68962146D6F6}" type="slidenum">
              <a:rPr lang="en-US" sz="1200"/>
              <a:pPr/>
              <a:t>3</a:t>
            </a:fld>
            <a:endParaRPr lang="en-US" sz="1200"/>
          </a:p>
        </p:txBody>
      </p:sp>
    </p:spTree>
    <p:extLst>
      <p:ext uri="{BB962C8B-B14F-4D97-AF65-F5344CB8AC3E}">
        <p14:creationId xmlns:p14="http://schemas.microsoft.com/office/powerpoint/2010/main" val="8573401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2.4 of </a:t>
            </a:r>
            <a:r>
              <a:rPr lang="en-US" dirty="0" err="1"/>
              <a:t>ToT</a:t>
            </a:r>
            <a:r>
              <a:rPr lang="en-US" dirty="0"/>
              <a:t>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24</a:t>
            </a:fld>
            <a:endParaRPr lang="en-US"/>
          </a:p>
        </p:txBody>
      </p:sp>
    </p:spTree>
    <p:extLst>
      <p:ext uri="{BB962C8B-B14F-4D97-AF65-F5344CB8AC3E}">
        <p14:creationId xmlns:p14="http://schemas.microsoft.com/office/powerpoint/2010/main" val="2969107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a:p>
            <a:r>
              <a:rPr lang="en-US" dirty="0"/>
              <a:t>Brainstorm how to do/ show the above</a:t>
            </a:r>
            <a:r>
              <a:rPr lang="en-US" baseline="0" dirty="0"/>
              <a:t> behaviors. </a:t>
            </a:r>
          </a:p>
          <a:p>
            <a:endParaRPr lang="en-US" baseline="0" dirty="0"/>
          </a:p>
        </p:txBody>
      </p:sp>
      <p:sp>
        <p:nvSpPr>
          <p:cNvPr id="4" name="Slide Number Placeholder 3"/>
          <p:cNvSpPr>
            <a:spLocks noGrp="1"/>
          </p:cNvSpPr>
          <p:nvPr>
            <p:ph type="sldNum" sz="quarter" idx="10"/>
          </p:nvPr>
        </p:nvSpPr>
        <p:spPr/>
        <p:txBody>
          <a:bodyPr/>
          <a:lstStyle/>
          <a:p>
            <a:pPr>
              <a:defRPr/>
            </a:pPr>
            <a:fld id="{2A0F9FEC-86A6-5940-BF9D-0AC76F7225A2}" type="slidenum">
              <a:rPr lang="en-US" smtClean="0"/>
              <a:pPr>
                <a:defRPr/>
              </a:pPr>
              <a:t>26</a:t>
            </a:fld>
            <a:endParaRPr lang="en-US"/>
          </a:p>
        </p:txBody>
      </p:sp>
    </p:spTree>
    <p:extLst>
      <p:ext uri="{BB962C8B-B14F-4D97-AF65-F5344CB8AC3E}">
        <p14:creationId xmlns:p14="http://schemas.microsoft.com/office/powerpoint/2010/main" val="1441955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a:ln/>
        </p:spPr>
      </p:sp>
      <p:sp>
        <p:nvSpPr>
          <p:cNvPr id="8601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Praising a child for doing the right thing will make a parent/caregiver a powerful influence in their</a:t>
            </a:r>
            <a:r>
              <a:rPr lang="en-US" baseline="0" dirty="0">
                <a:latin typeface="Arial" charset="0"/>
                <a:ea typeface="ヒラギノ角ゴ Pro W3" charset="0"/>
                <a:cs typeface="ヒラギノ角ゴ Pro W3" charset="0"/>
              </a:rPr>
              <a:t> </a:t>
            </a:r>
            <a:r>
              <a:rPr lang="en-US" dirty="0">
                <a:latin typeface="Arial" charset="0"/>
                <a:ea typeface="ヒラギノ角ゴ Pro W3" charset="0"/>
                <a:cs typeface="ヒラギノ角ゴ Pro W3" charset="0"/>
              </a:rPr>
              <a:t>child’s life.</a:t>
            </a:r>
          </a:p>
          <a:p>
            <a:r>
              <a:rPr lang="en-US" dirty="0">
                <a:latin typeface="Arial" charset="0"/>
                <a:ea typeface="ヒラギノ角ゴ Pro W3" charset="0"/>
                <a:cs typeface="ヒラギノ角ゴ Pro W3" charset="0"/>
              </a:rPr>
              <a:t>Praise and encouragement can be especially powerful when children are trying out new behaviors or learning new habits that could become positive character traits. </a:t>
            </a:r>
          </a:p>
          <a:p>
            <a:r>
              <a:rPr lang="en-US" dirty="0">
                <a:latin typeface="Arial" charset="0"/>
                <a:ea typeface="ヒラギノ角ゴ Pro W3" charset="0"/>
                <a:cs typeface="ヒラギノ角ゴ Pro W3" charset="0"/>
              </a:rPr>
              <a:t>Being praised helps people feel good about themselves.</a:t>
            </a:r>
          </a:p>
          <a:p>
            <a:r>
              <a:rPr lang="en-US" dirty="0">
                <a:latin typeface="Arial" charset="0"/>
                <a:ea typeface="ヒラギノ角ゴ Pro W3" charset="0"/>
                <a:cs typeface="ヒラギノ角ゴ Pro W3" charset="0"/>
              </a:rPr>
              <a:t>When a child feels good around a parent/caregiver, they will want to be around that person more and to do more things to get positive attention. </a:t>
            </a:r>
          </a:p>
          <a:p>
            <a:endParaRPr lang="en-US" dirty="0">
              <a:latin typeface="Arial" charset="0"/>
              <a:ea typeface="ヒラギノ角ゴ Pro W3" charset="0"/>
              <a:cs typeface="ヒラギノ角ゴ Pro W3" charset="0"/>
            </a:endParaRPr>
          </a:p>
        </p:txBody>
      </p:sp>
      <p:sp>
        <p:nvSpPr>
          <p:cNvPr id="8601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3666A31-5615-8B43-8AE5-F1C94EB37C66}" type="slidenum">
              <a:rPr lang="en-US" sz="1200"/>
              <a:pPr/>
              <a:t>28</a:t>
            </a:fld>
            <a:endParaRPr lang="en-US" sz="1200"/>
          </a:p>
        </p:txBody>
      </p:sp>
    </p:spTree>
    <p:extLst>
      <p:ext uri="{BB962C8B-B14F-4D97-AF65-F5344CB8AC3E}">
        <p14:creationId xmlns:p14="http://schemas.microsoft.com/office/powerpoint/2010/main" val="1566520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1.7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29</a:t>
            </a:fld>
            <a:endParaRPr lang="en-US"/>
          </a:p>
        </p:txBody>
      </p:sp>
    </p:spTree>
    <p:extLst>
      <p:ext uri="{BB962C8B-B14F-4D97-AF65-F5344CB8AC3E}">
        <p14:creationId xmlns:p14="http://schemas.microsoft.com/office/powerpoint/2010/main" val="22630108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1.7</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30</a:t>
            </a:fld>
            <a:endParaRPr lang="en-US"/>
          </a:p>
        </p:txBody>
      </p:sp>
    </p:spTree>
    <p:extLst>
      <p:ext uri="{BB962C8B-B14F-4D97-AF65-F5344CB8AC3E}">
        <p14:creationId xmlns:p14="http://schemas.microsoft.com/office/powerpoint/2010/main" val="712395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Section</a:t>
            </a:r>
            <a:r>
              <a:rPr lang="en-US" baseline="0"/>
              <a:t> 1.8</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31</a:t>
            </a:fld>
            <a:endParaRPr lang="en-US"/>
          </a:p>
        </p:txBody>
      </p:sp>
    </p:spTree>
    <p:extLst>
      <p:ext uri="{BB962C8B-B14F-4D97-AF65-F5344CB8AC3E}">
        <p14:creationId xmlns:p14="http://schemas.microsoft.com/office/powerpoint/2010/main" val="1202589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2.2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4</a:t>
            </a:fld>
            <a:endParaRPr lang="en-US"/>
          </a:p>
        </p:txBody>
      </p:sp>
    </p:spTree>
    <p:extLst>
      <p:ext uri="{BB962C8B-B14F-4D97-AF65-F5344CB8AC3E}">
        <p14:creationId xmlns:p14="http://schemas.microsoft.com/office/powerpoint/2010/main" val="2798139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 </a:t>
            </a:r>
            <a:r>
              <a:rPr lang="en-US" dirty="0" err="1"/>
              <a:t>ToT</a:t>
            </a:r>
            <a:r>
              <a:rPr lang="en-US" baseline="0" dirty="0"/>
              <a:t> manual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5</a:t>
            </a:fld>
            <a:endParaRPr lang="en-US"/>
          </a:p>
        </p:txBody>
      </p:sp>
    </p:spTree>
    <p:extLst>
      <p:ext uri="{BB962C8B-B14F-4D97-AF65-F5344CB8AC3E}">
        <p14:creationId xmlns:p14="http://schemas.microsoft.com/office/powerpoint/2010/main" val="288837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kern="1200" dirty="0">
              <a:solidFill>
                <a:schemeClr val="tx1"/>
              </a:solidFill>
              <a:effectLst/>
              <a:latin typeface="Arial" pitchFamily="-110" charset="0"/>
              <a:ea typeface="ヒラギノ角ゴ Pro W3" pitchFamily="-110" charset="-128"/>
              <a:cs typeface="ヒラギノ角ゴ Pro W3" pitchFamily="-110" charset="-128"/>
            </a:endParaRPr>
          </a:p>
          <a:p>
            <a:r>
              <a:rPr lang="en-US" sz="1200" i="1" kern="1200" dirty="0">
                <a:solidFill>
                  <a:schemeClr val="tx1"/>
                </a:solidFill>
                <a:effectLst/>
                <a:latin typeface="Arial" pitchFamily="-110" charset="0"/>
                <a:ea typeface="ヒラギノ角ゴ Pro W3" pitchFamily="-110" charset="-128"/>
                <a:cs typeface="ヒラギノ角ゴ Pro W3" pitchFamily="-110" charset="-128"/>
              </a:rPr>
              <a:t>At first, the path may be a little bumpy and hard to stay on. It does not actually become a path until lots and lots of people have walked that same path over and over again. The path becomes smoother and it is easier to see where you are going. Our brains are built in the same way. The more time you spend teaching and showing children kindness and respect, the stronger the connections between the cells (neurons) in their brains become! It is these strong connections that enable children to be healthy, happy and responsible family and community members.</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6</a:t>
            </a:fld>
            <a:endParaRPr lang="en-US"/>
          </a:p>
        </p:txBody>
      </p:sp>
    </p:spTree>
    <p:extLst>
      <p:ext uri="{BB962C8B-B14F-4D97-AF65-F5344CB8AC3E}">
        <p14:creationId xmlns:p14="http://schemas.microsoft.com/office/powerpoint/2010/main" val="966874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a:p>
            <a:r>
              <a:rPr lang="en-US" dirty="0"/>
              <a:t>Show Harvard Toxic</a:t>
            </a:r>
            <a:r>
              <a:rPr lang="en-US" baseline="0" dirty="0"/>
              <a:t> stress video here. </a:t>
            </a:r>
          </a:p>
          <a:p>
            <a:endParaRPr lang="en-US" baseline="0"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7</a:t>
            </a:fld>
            <a:endParaRPr lang="en-US"/>
          </a:p>
        </p:txBody>
      </p:sp>
    </p:spTree>
    <p:extLst>
      <p:ext uri="{BB962C8B-B14F-4D97-AF65-F5344CB8AC3E}">
        <p14:creationId xmlns:p14="http://schemas.microsoft.com/office/powerpoint/2010/main" val="1355302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 </a:t>
            </a:r>
            <a:r>
              <a:rPr lang="en-US" dirty="0" err="1"/>
              <a:t>ToT</a:t>
            </a:r>
            <a:r>
              <a:rPr lang="en-US" dirty="0"/>
              <a:t> manual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8</a:t>
            </a:fld>
            <a:endParaRPr lang="en-US"/>
          </a:p>
        </p:txBody>
      </p:sp>
    </p:spTree>
    <p:extLst>
      <p:ext uri="{BB962C8B-B14F-4D97-AF65-F5344CB8AC3E}">
        <p14:creationId xmlns:p14="http://schemas.microsoft.com/office/powerpoint/2010/main" val="3517401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i="1" dirty="0"/>
          </a:p>
          <a:p>
            <a:endParaRPr lang="en-US" i="1" dirty="0"/>
          </a:p>
          <a:p>
            <a:r>
              <a:rPr lang="en-US" i="1" dirty="0"/>
              <a:t>For example, the parts of our brain that control our senses and reflexes form when we are infants. The parts of our brain that help us control our impulses and use good judgment are the last to mature. </a:t>
            </a:r>
          </a:p>
          <a:p>
            <a:endParaRPr lang="en-US" i="1" dirty="0"/>
          </a:p>
          <a:p>
            <a:r>
              <a:rPr lang="en-US" sz="1200" kern="1200" dirty="0">
                <a:solidFill>
                  <a:schemeClr val="tx1"/>
                </a:solidFill>
                <a:effectLst/>
                <a:latin typeface="Arial" pitchFamily="-110" charset="0"/>
                <a:ea typeface="ヒラギノ角ゴ Pro W3" pitchFamily="-110" charset="-128"/>
                <a:cs typeface="ヒラギノ角ゴ Pro W3" pitchFamily="-110" charset="-128"/>
              </a:rPr>
              <a:t> Adolescents are generally more self-aware and self-reflective than younger children and they are moving towards being able to think in a more long-term, strategic way.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Self-awareness and critical thinking happen in a part of our brain called the prefrontal cortex. This part of our brain controls our executive functioning. Executive functioning allows us to coordinate our thoughts and behaviors. This means that we are better able to think before we act as we get older! The key here is that this part of our brain is not fully developed until we are in our 20s!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All of these brain and hormone changes influence social cognition and abilities. Due to these changes it may be hard at times for adolescents to take on the perspective of others, which is critical for successful social communication.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9</a:t>
            </a:fld>
            <a:endParaRPr lang="en-US"/>
          </a:p>
        </p:txBody>
      </p:sp>
    </p:spTree>
    <p:extLst>
      <p:ext uri="{BB962C8B-B14F-4D97-AF65-F5344CB8AC3E}">
        <p14:creationId xmlns:p14="http://schemas.microsoft.com/office/powerpoint/2010/main" val="4192322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2.2 </a:t>
            </a:r>
          </a:p>
          <a:p>
            <a:endParaRPr lang="en-US" dirty="0"/>
          </a:p>
          <a:p>
            <a:endParaRPr lang="en-US" dirty="0"/>
          </a:p>
          <a:p>
            <a:r>
              <a:rPr lang="en-US" dirty="0"/>
              <a:t>The New York Times (15 September 2008) The Child’s Developing Brain. </a:t>
            </a:r>
          </a:p>
          <a:p>
            <a:r>
              <a:rPr lang="en-US" dirty="0"/>
              <a:t>Available from: http://</a:t>
            </a:r>
            <a:r>
              <a:rPr lang="en-US" dirty="0" err="1"/>
              <a:t>www.nytimes.com</a:t>
            </a:r>
            <a:r>
              <a:rPr lang="en-US" dirty="0"/>
              <a:t>/interactive/2008/09/15/health/20080915-brain-development.html?_r=1&amp;</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10</a:t>
            </a:fld>
            <a:endParaRPr lang="en-US"/>
          </a:p>
        </p:txBody>
      </p:sp>
    </p:spTree>
    <p:extLst>
      <p:ext uri="{BB962C8B-B14F-4D97-AF65-F5344CB8AC3E}">
        <p14:creationId xmlns:p14="http://schemas.microsoft.com/office/powerpoint/2010/main" val="2626762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34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lstStyle/>
          <a:p>
            <a:r>
              <a:rPr lang="en-US" dirty="0"/>
              <a:t>Click to edit Master title style</a:t>
            </a:r>
          </a:p>
        </p:txBody>
      </p:sp>
      <p:sp>
        <p:nvSpPr>
          <p:cNvPr id="6" name="Content Placeholder 2"/>
          <p:cNvSpPr>
            <a:spLocks noGrp="1"/>
          </p:cNvSpPr>
          <p:nvPr>
            <p:ph sz="half" idx="1"/>
          </p:nvPr>
        </p:nvSpPr>
        <p:spPr>
          <a:xfrm>
            <a:off x="457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0"/>
          </p:nvPr>
        </p:nvSpPr>
        <p:spPr>
          <a:xfrm>
            <a:off x="4648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768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17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40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457200" y="914400"/>
            <a:ext cx="3008313" cy="1162050"/>
          </a:xfrm>
        </p:spPr>
        <p:txBody>
          <a:bodyPr/>
          <a:lstStyle>
            <a:lvl1pPr algn="l">
              <a:defRPr sz="2800" b="1"/>
            </a:lvl1pPr>
          </a:lstStyle>
          <a:p>
            <a:r>
              <a:rPr lang="en-US" dirty="0"/>
              <a:t>Click to edit Master title style</a:t>
            </a:r>
          </a:p>
        </p:txBody>
      </p:sp>
      <p:sp>
        <p:nvSpPr>
          <p:cNvPr id="9" name="Content Placeholder 2"/>
          <p:cNvSpPr>
            <a:spLocks noGrp="1"/>
          </p:cNvSpPr>
          <p:nvPr>
            <p:ph idx="1"/>
          </p:nvPr>
        </p:nvSpPr>
        <p:spPr>
          <a:xfrm>
            <a:off x="3575050" y="914400"/>
            <a:ext cx="5111750" cy="5211763"/>
          </a:xfrm>
        </p:spPr>
        <p:txBody>
          <a:bodyPr/>
          <a:lstStyle>
            <a:lvl1pPr>
              <a:defRPr sz="2800"/>
            </a:lvl1pPr>
            <a:lvl2pPr>
              <a:defRPr sz="2800"/>
            </a:lvl2pPr>
            <a:lvl3pPr>
              <a:defRPr sz="2400"/>
            </a:lvl3pPr>
            <a:lvl4pPr>
              <a:defRPr sz="20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half" idx="2"/>
          </p:nvPr>
        </p:nvSpPr>
        <p:spPr>
          <a:xfrm>
            <a:off x="457200" y="2057400"/>
            <a:ext cx="3008313" cy="40687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02717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914400"/>
            <a:ext cx="5486400" cy="4114800"/>
          </a:xfr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019800" y="914400"/>
            <a:ext cx="2667000" cy="41148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0636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2" name="Picture 4" descr="new-gray-ba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5" y="6319838"/>
            <a:ext cx="9150350" cy="538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15730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156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914400"/>
            <a:ext cx="8305800" cy="121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57200" y="2133600"/>
            <a:ext cx="8305800" cy="3429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3"/>
          <p:cNvSpPr>
            <a:spLocks noChangeArrowheads="1"/>
          </p:cNvSpPr>
          <p:nvPr userDrawn="1"/>
        </p:nvSpPr>
        <p:spPr bwMode="auto">
          <a:xfrm>
            <a:off x="228600" y="5715000"/>
            <a:ext cx="8686800" cy="9144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029" name="Picture 6" descr="irc_logo_rgb"/>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8229600" y="5715000"/>
            <a:ext cx="68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8"/>
          <p:cNvSpPr txBox="1">
            <a:spLocks noChangeArrowheads="1"/>
          </p:cNvSpPr>
          <p:nvPr userDrawn="1"/>
        </p:nvSpPr>
        <p:spPr bwMode="auto">
          <a:xfrm>
            <a:off x="457200" y="5867400"/>
            <a:ext cx="762000" cy="153988"/>
          </a:xfrm>
          <a:prstGeom prst="rect">
            <a:avLst/>
          </a:prstGeom>
          <a:noFill/>
          <a:ln w="9525">
            <a:noFill/>
            <a:miter lim="800000"/>
            <a:headEnd/>
            <a:tailEnd/>
          </a:ln>
        </p:spPr>
        <p:txBody>
          <a:bodyPr lIns="0" tIns="0" rIns="0" bIns="0">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defRPr/>
            </a:pPr>
            <a:fld id="{23FF8BAC-B84C-AC4B-B741-0B05BE7C6F50}" type="slidenum">
              <a:rPr lang="en-US" sz="1000" b="1" smtClean="0">
                <a:cs typeface="Arial" charset="0"/>
              </a:rPr>
              <a:pPr>
                <a:spcBef>
                  <a:spcPct val="50000"/>
                </a:spcBef>
                <a:defRPr/>
              </a:pPr>
              <a:t>‹#›</a:t>
            </a:fld>
            <a:endParaRPr lang="en-US" sz="1000" b="1">
              <a:cs typeface="Arial" charset="0"/>
            </a:endParaRPr>
          </a:p>
        </p:txBody>
      </p:sp>
      <p:sp>
        <p:nvSpPr>
          <p:cNvPr id="2055"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1" r:id="rId7"/>
  </p:sldLayoutIdLst>
  <p:txStyles>
    <p:title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4098" name="Rectangle 3"/>
          <p:cNvSpPr>
            <a:spLocks noChangeArrowheads="1"/>
          </p:cNvSpPr>
          <p:nvPr userDrawn="1"/>
        </p:nvSpPr>
        <p:spPr bwMode="auto">
          <a:xfrm>
            <a:off x="228600" y="228600"/>
            <a:ext cx="8686800" cy="64008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4099" name="Picture 4" descr="irc_logo_rgb"/>
          <p:cNvPicPr>
            <a:picLocks noChangeAspect="1" noChangeArrowheads="1"/>
          </p:cNvPicPr>
          <p:nvPr userDrawn="1"/>
        </p:nvPicPr>
        <p:blipFill>
          <a:blip r:embed="rId3">
            <a:extLst>
              <a:ext uri="{28A0092B-C50C-407E-A947-70E740481C1C}">
                <a14:useLocalDpi xmlns:a14="http://schemas.microsoft.com/office/drawing/2010/main" val="0"/>
              </a:ext>
            </a:extLst>
          </a:blip>
          <a:srcRect l="331" t="249" r="331" b="249"/>
          <a:stretch>
            <a:fillRect/>
          </a:stretch>
        </p:blipFill>
        <p:spPr bwMode="auto">
          <a:xfrm>
            <a:off x="228600" y="228600"/>
            <a:ext cx="1944688"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
          <p:cNvSpPr>
            <a:spLocks noGrp="1" noChangeArrowheads="1"/>
          </p:cNvSpPr>
          <p:nvPr>
            <p:ph type="title"/>
          </p:nvPr>
        </p:nvSpPr>
        <p:spPr bwMode="auto">
          <a:xfrm>
            <a:off x="457200" y="4114800"/>
            <a:ext cx="8305800" cy="152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077"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90" r:id="rId1"/>
  </p:sldLayoutIdLst>
  <p:txStyles>
    <p:titleStyle>
      <a:lvl1pPr algn="l" rtl="0" eaLnBrk="0" fontAlgn="base" hangingPunct="0">
        <a:spcBef>
          <a:spcPct val="0"/>
        </a:spcBef>
        <a:spcAft>
          <a:spcPct val="0"/>
        </a:spcAft>
        <a:defRPr sz="3600" b="1" spc="-100">
          <a:solidFill>
            <a:schemeClr val="tx1"/>
          </a:solidFill>
          <a:latin typeface="+mj-lt"/>
          <a:ea typeface="MS PGothic" pitchFamily="34" charset="-128"/>
          <a:cs typeface="MS PGothic" charset="0"/>
        </a:defRPr>
      </a:lvl1pPr>
      <a:lvl2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2pPr>
      <a:lvl3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3pPr>
      <a:lvl4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4pPr>
      <a:lvl5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5pPr>
      <a:lvl6pPr marL="4572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hyperlink" Target="http://www.nytimes.com/interactive/2008/09/15/health/20080915-brain-development.html?_r=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apzXGEbZht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rescue.box.com/s/337wf5c77x5rddhgy45inregb7m74p29"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hyperlink" Target="https://rescue.box.com/s/jrzmhwfaam3z2zkot2crbbinjql5awfr"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VNNsN9IJkw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rVwFkcOZHJw"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6183" y="2057400"/>
            <a:ext cx="8458200" cy="2431435"/>
          </a:xfrm>
          <a:prstGeom prst="rect">
            <a:avLst/>
          </a:prstGeom>
        </p:spPr>
        <p:txBody>
          <a:bodyPr wrap="square">
            <a:spAutoFit/>
          </a:bodyPr>
          <a:lstStyle/>
          <a:p>
            <a:r>
              <a:rPr lang="en-US" sz="4000" b="1" kern="0" spc="-100" dirty="0">
                <a:solidFill>
                  <a:srgbClr val="000000"/>
                </a:solidFill>
                <a:ea typeface="MS PGothic" charset="0"/>
              </a:rPr>
              <a:t>Safe Healing and Learning Spaces</a:t>
            </a:r>
            <a:br>
              <a:rPr lang="en-US" sz="4000" b="1" kern="0" spc="-100" dirty="0">
                <a:solidFill>
                  <a:srgbClr val="000000"/>
                </a:solidFill>
                <a:ea typeface="MS PGothic" charset="0"/>
              </a:rPr>
            </a:br>
            <a:r>
              <a:rPr lang="en-US" sz="3600" b="1" kern="0" spc="-100" dirty="0">
                <a:solidFill>
                  <a:srgbClr val="000000"/>
                </a:solidFill>
                <a:ea typeface="MS PGothic" charset="0"/>
              </a:rPr>
              <a:t>Parenting Skills Training </a:t>
            </a:r>
          </a:p>
          <a:p>
            <a:r>
              <a:rPr lang="en-US" sz="2000" b="1" kern="0" spc="-100" dirty="0">
                <a:solidFill>
                  <a:srgbClr val="000000"/>
                </a:solidFill>
                <a:ea typeface="MS PGothic" charset="0"/>
              </a:rPr>
              <a:t>(3 curricula combined)</a:t>
            </a:r>
            <a:br>
              <a:rPr lang="en-US" sz="3600" b="1" kern="0" spc="-100" dirty="0">
                <a:solidFill>
                  <a:srgbClr val="000000"/>
                </a:solidFill>
                <a:ea typeface="MS PGothic" charset="0"/>
              </a:rPr>
            </a:br>
            <a:br>
              <a:rPr lang="en-US" sz="2800" b="1" kern="0" spc="-100" dirty="0">
                <a:solidFill>
                  <a:srgbClr val="000000"/>
                </a:solidFill>
                <a:ea typeface="MS PGothic" charset="0"/>
              </a:rPr>
            </a:br>
            <a:r>
              <a:rPr lang="en-US" sz="2800" b="1" kern="0" spc="-100" dirty="0">
                <a:solidFill>
                  <a:srgbClr val="000000"/>
                </a:solidFill>
                <a:ea typeface="MS PGothic" charset="0"/>
              </a:rPr>
              <a:t>Day 2 </a:t>
            </a:r>
            <a:endParaRPr lang="en-US" dirty="0"/>
          </a:p>
        </p:txBody>
      </p:sp>
      <p:pic>
        <p:nvPicPr>
          <p:cNvPr id="3" name="Picture 2" descr="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285" y="5410200"/>
            <a:ext cx="2282639" cy="11695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819400" y="5410199"/>
            <a:ext cx="5991225" cy="1169551"/>
          </a:xfrm>
          <a:prstGeom prst="rect">
            <a:avLst/>
          </a:prstGeom>
        </p:spPr>
        <p:txBody>
          <a:bodyPr wrap="square">
            <a:spAutoFit/>
          </a:bodyPr>
          <a:lstStyle/>
          <a:p>
            <a:r>
              <a:rPr lang="en-US" sz="1400" b="1" dirty="0">
                <a:solidFill>
                  <a:srgbClr val="000000"/>
                </a:solidFill>
                <a:latin typeface="Arial" panose="020B0604020202020204" pitchFamily="34" charset="0"/>
              </a:rPr>
              <a:t>Disclaimer</a:t>
            </a:r>
            <a:r>
              <a:rPr lang="en-US" sz="1400" dirty="0">
                <a:solidFill>
                  <a:srgbClr val="000000"/>
                </a:solidFill>
                <a:latin typeface="Arial" panose="020B0604020202020204" pitchFamily="34" charset="0"/>
              </a:rPr>
              <a:t>  </a:t>
            </a:r>
            <a:endParaRPr lang="en-US" sz="1400" dirty="0">
              <a:solidFill>
                <a:srgbClr val="000000"/>
              </a:solidFill>
              <a:latin typeface="Segoe UI" panose="020B0502040204020203" pitchFamily="34" charset="0"/>
            </a:endParaRPr>
          </a:p>
          <a:p>
            <a:r>
              <a:rPr lang="en-US" sz="1400" i="1" dirty="0">
                <a:solidFill>
                  <a:srgbClr val="000000"/>
                </a:solidFill>
                <a:latin typeface="Arial" panose="020B0604020202020204" pitchFamily="34" charset="0"/>
              </a:rPr>
              <a:t>The content and conclusions in the Safe Healing and Learning Spaces Toolkit are those of the authors and do not necessarily reflect the views of United States Agency for International Development or the United States Government.</a:t>
            </a:r>
            <a:endParaRPr lang="en-US" sz="1400" dirty="0">
              <a:solidFill>
                <a:srgbClr val="000000"/>
              </a:solidFill>
              <a:latin typeface="Segoe UI" panose="020B0502040204020203" pitchFamily="34" charset="0"/>
            </a:endParaRPr>
          </a:p>
        </p:txBody>
      </p:sp>
    </p:spTree>
    <p:extLst>
      <p:ext uri="{BB962C8B-B14F-4D97-AF65-F5344CB8AC3E}">
        <p14:creationId xmlns:p14="http://schemas.microsoft.com/office/powerpoint/2010/main" val="342447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305800" cy="1219200"/>
          </a:xfrm>
        </p:spPr>
        <p:txBody>
          <a:bodyPr/>
          <a:lstStyle/>
          <a:p>
            <a:r>
              <a:rPr lang="en-US" b="1" u="sng" dirty="0"/>
              <a:t>Interactive webpage: How the brain still develops until early- to mid-20s</a:t>
            </a:r>
          </a:p>
        </p:txBody>
      </p:sp>
      <p:sp>
        <p:nvSpPr>
          <p:cNvPr id="3" name="TextBox 2"/>
          <p:cNvSpPr txBox="1"/>
          <p:nvPr/>
        </p:nvSpPr>
        <p:spPr>
          <a:xfrm>
            <a:off x="2667000" y="3124200"/>
            <a:ext cx="5791200" cy="830997"/>
          </a:xfrm>
          <a:prstGeom prst="rect">
            <a:avLst/>
          </a:prstGeom>
          <a:noFill/>
        </p:spPr>
        <p:txBody>
          <a:bodyPr wrap="square" rtlCol="0">
            <a:spAutoFit/>
          </a:bodyPr>
          <a:lstStyle/>
          <a:p>
            <a:r>
              <a:rPr lang="en-US" dirty="0">
                <a:hlinkClick r:id="rId3"/>
              </a:rPr>
              <a:t>The Child’s Developing Brain</a:t>
            </a:r>
            <a:endParaRPr lang="en-US" dirty="0"/>
          </a:p>
          <a:p>
            <a:endParaRPr lang="en-US" dirty="0"/>
          </a:p>
        </p:txBody>
      </p:sp>
      <p:sp>
        <p:nvSpPr>
          <p:cNvPr id="4" name="TextBox 3"/>
          <p:cNvSpPr txBox="1"/>
          <p:nvPr/>
        </p:nvSpPr>
        <p:spPr>
          <a:xfrm>
            <a:off x="252046" y="6057781"/>
            <a:ext cx="8763000" cy="800219"/>
          </a:xfrm>
          <a:prstGeom prst="rect">
            <a:avLst/>
          </a:prstGeom>
          <a:noFill/>
        </p:spPr>
        <p:txBody>
          <a:bodyPr wrap="square" rtlCol="0">
            <a:spAutoFit/>
          </a:bodyPr>
          <a:lstStyle/>
          <a:p>
            <a:r>
              <a:rPr lang="en-US" sz="1100" dirty="0"/>
              <a:t>Source: The Child’s Developing Brain. (2008, September 15). http://www.nytimes.com/interactive/2008/09/15/health/20080915-brain-development.html?_r=0</a:t>
            </a:r>
          </a:p>
          <a:p>
            <a:endParaRPr lang="en-US" dirty="0"/>
          </a:p>
        </p:txBody>
      </p:sp>
    </p:spTree>
    <p:extLst>
      <p:ext uri="{BB962C8B-B14F-4D97-AF65-F5344CB8AC3E}">
        <p14:creationId xmlns:p14="http://schemas.microsoft.com/office/powerpoint/2010/main" val="727934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1066800" y="4114800"/>
            <a:ext cx="7467600" cy="381000"/>
          </a:xfrm>
          <a:prstGeom prst="rect">
            <a:avLst/>
          </a:prstGeom>
          <a:solidFill>
            <a:srgbClr val="FFCC99">
              <a:alpha val="6784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66" name="Rectangle 3"/>
          <p:cNvSpPr>
            <a:spLocks noChangeArrowheads="1"/>
          </p:cNvSpPr>
          <p:nvPr/>
        </p:nvSpPr>
        <p:spPr bwMode="auto">
          <a:xfrm>
            <a:off x="1066800" y="3733800"/>
            <a:ext cx="7467600" cy="381000"/>
          </a:xfrm>
          <a:prstGeom prst="rect">
            <a:avLst/>
          </a:prstGeom>
          <a:solidFill>
            <a:srgbClr val="FFCC99">
              <a:alpha val="3411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67" name="Rectangle 4"/>
          <p:cNvSpPr>
            <a:spLocks noChangeArrowheads="1"/>
          </p:cNvSpPr>
          <p:nvPr/>
        </p:nvSpPr>
        <p:spPr bwMode="auto">
          <a:xfrm>
            <a:off x="1066800" y="3352800"/>
            <a:ext cx="7467600" cy="381000"/>
          </a:xfrm>
          <a:prstGeom prst="rect">
            <a:avLst/>
          </a:prstGeom>
          <a:solidFill>
            <a:srgbClr val="FFCC99">
              <a:alpha val="6784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68" name="Rectangle 5"/>
          <p:cNvSpPr>
            <a:spLocks noChangeArrowheads="1"/>
          </p:cNvSpPr>
          <p:nvPr/>
        </p:nvSpPr>
        <p:spPr bwMode="auto">
          <a:xfrm>
            <a:off x="1066800" y="2971800"/>
            <a:ext cx="7467600" cy="381000"/>
          </a:xfrm>
          <a:prstGeom prst="rect">
            <a:avLst/>
          </a:prstGeom>
          <a:solidFill>
            <a:srgbClr val="FFCC99">
              <a:alpha val="3411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69" name="Rectangle 6"/>
          <p:cNvSpPr>
            <a:spLocks noChangeArrowheads="1"/>
          </p:cNvSpPr>
          <p:nvPr/>
        </p:nvSpPr>
        <p:spPr bwMode="auto">
          <a:xfrm>
            <a:off x="1066800" y="2590800"/>
            <a:ext cx="7467600" cy="381000"/>
          </a:xfrm>
          <a:prstGeom prst="rect">
            <a:avLst/>
          </a:prstGeom>
          <a:solidFill>
            <a:srgbClr val="FFCC99">
              <a:alpha val="6784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70" name="Rectangle 7"/>
          <p:cNvSpPr>
            <a:spLocks noChangeArrowheads="1"/>
          </p:cNvSpPr>
          <p:nvPr/>
        </p:nvSpPr>
        <p:spPr bwMode="auto">
          <a:xfrm>
            <a:off x="1066800" y="1828800"/>
            <a:ext cx="7467600" cy="381000"/>
          </a:xfrm>
          <a:prstGeom prst="rect">
            <a:avLst/>
          </a:prstGeom>
          <a:solidFill>
            <a:srgbClr val="FFCC99">
              <a:alpha val="6784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71" name="Rectangle 8"/>
          <p:cNvSpPr>
            <a:spLocks noChangeArrowheads="1"/>
          </p:cNvSpPr>
          <p:nvPr/>
        </p:nvSpPr>
        <p:spPr bwMode="auto">
          <a:xfrm>
            <a:off x="1066800" y="2209800"/>
            <a:ext cx="7467600" cy="381000"/>
          </a:xfrm>
          <a:prstGeom prst="rect">
            <a:avLst/>
          </a:prstGeom>
          <a:solidFill>
            <a:srgbClr val="FFCC99">
              <a:alpha val="3411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72" name="Rectangle 9"/>
          <p:cNvSpPr>
            <a:spLocks noChangeArrowheads="1"/>
          </p:cNvSpPr>
          <p:nvPr/>
        </p:nvSpPr>
        <p:spPr bwMode="auto">
          <a:xfrm>
            <a:off x="1066800" y="1447800"/>
            <a:ext cx="7467600" cy="381000"/>
          </a:xfrm>
          <a:prstGeom prst="rect">
            <a:avLst/>
          </a:prstGeom>
          <a:solidFill>
            <a:srgbClr val="FFCC99">
              <a:alpha val="3411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73" name="Rectangle 10"/>
          <p:cNvSpPr>
            <a:spLocks noChangeArrowheads="1"/>
          </p:cNvSpPr>
          <p:nvPr/>
        </p:nvSpPr>
        <p:spPr bwMode="auto">
          <a:xfrm>
            <a:off x="1066800" y="4495800"/>
            <a:ext cx="7467600" cy="381000"/>
          </a:xfrm>
          <a:prstGeom prst="rect">
            <a:avLst/>
          </a:prstGeom>
          <a:solidFill>
            <a:srgbClr val="FFCC99">
              <a:alpha val="3411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6874" name="Rectangle 11"/>
          <p:cNvSpPr>
            <a:spLocks noChangeArrowheads="1"/>
          </p:cNvSpPr>
          <p:nvPr/>
        </p:nvSpPr>
        <p:spPr bwMode="auto">
          <a:xfrm>
            <a:off x="1066800" y="4876800"/>
            <a:ext cx="7467600" cy="381000"/>
          </a:xfrm>
          <a:prstGeom prst="rect">
            <a:avLst/>
          </a:prstGeom>
          <a:solidFill>
            <a:srgbClr val="FFCC99">
              <a:alpha val="67842"/>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302089" name="Rectangle 9"/>
          <p:cNvSpPr>
            <a:spLocks noChangeArrowheads="1"/>
          </p:cNvSpPr>
          <p:nvPr/>
        </p:nvSpPr>
        <p:spPr bwMode="auto">
          <a:xfrm>
            <a:off x="152400" y="457200"/>
            <a:ext cx="8991600" cy="876300"/>
          </a:xfrm>
          <a:prstGeom prst="rect">
            <a:avLst/>
          </a:prstGeom>
          <a:noFill/>
          <a:ln w="9525">
            <a:noFill/>
            <a:miter lim="800000"/>
            <a:headEnd/>
            <a:tailEnd/>
          </a:ln>
          <a:effectLst/>
        </p:spPr>
        <p:txBody>
          <a:bodyPr anchor="ctr"/>
          <a:lstStyle/>
          <a:p>
            <a:pPr algn="ctr">
              <a:defRPr/>
            </a:pPr>
            <a:r>
              <a:rPr kumimoji="1" lang="en-US" sz="2800" dirty="0"/>
              <a:t>The ability to change brains </a:t>
            </a:r>
          </a:p>
          <a:p>
            <a:pPr algn="ctr">
              <a:defRPr/>
            </a:pPr>
            <a:r>
              <a:rPr kumimoji="1" lang="en-US" sz="2800" dirty="0"/>
              <a:t>Decreases over time</a:t>
            </a:r>
            <a:br>
              <a:rPr kumimoji="1" lang="en-US" sz="2800" dirty="0">
                <a:effectLst>
                  <a:outerShdw blurRad="38100" dist="38100" dir="2700000" algn="tl">
                    <a:srgbClr val="DDDDDD"/>
                  </a:outerShdw>
                </a:effectLst>
              </a:rPr>
            </a:br>
            <a:endParaRPr kumimoji="1" lang="en-US" sz="2800" dirty="0">
              <a:effectLst>
                <a:outerShdw blurRad="38100" dist="38100" dir="2700000" algn="tl">
                  <a:srgbClr val="DDDDDD"/>
                </a:outerShdw>
              </a:effectLst>
            </a:endParaRPr>
          </a:p>
        </p:txBody>
      </p:sp>
      <p:sp>
        <p:nvSpPr>
          <p:cNvPr id="430093" name="Text Box 11"/>
          <p:cNvSpPr txBox="1">
            <a:spLocks noChangeArrowheads="1"/>
          </p:cNvSpPr>
          <p:nvPr/>
        </p:nvSpPr>
        <p:spPr bwMode="auto">
          <a:xfrm>
            <a:off x="6248400" y="5851525"/>
            <a:ext cx="2133600" cy="554038"/>
          </a:xfrm>
          <a:prstGeom prst="rect">
            <a:avLst/>
          </a:prstGeom>
          <a:noFill/>
          <a:ln w="9525">
            <a:noFill/>
            <a:miter lim="800000"/>
            <a:headEnd/>
            <a:tailEnd/>
          </a:ln>
        </p:spPr>
        <p:txBody>
          <a:bodyPr>
            <a:spAutoFit/>
          </a:bodyPr>
          <a:lstStyle/>
          <a:p>
            <a:pPr algn="r">
              <a:defRPr/>
            </a:pPr>
            <a:r>
              <a:rPr lang="en-US" sz="1200">
                <a:ea typeface="ＭＳ Ｐゴシック" charset="-128"/>
                <a:cs typeface="+mn-cs"/>
              </a:rPr>
              <a:t>Source: Levitt (2009)</a:t>
            </a:r>
          </a:p>
          <a:p>
            <a:pPr>
              <a:spcBef>
                <a:spcPct val="50000"/>
              </a:spcBef>
              <a:defRPr/>
            </a:pPr>
            <a:endParaRPr lang="en-US" sz="1200">
              <a:effectLst>
                <a:outerShdw blurRad="38100" dist="38100" dir="2700000" algn="tl">
                  <a:srgbClr val="C0C0C0"/>
                </a:outerShdw>
              </a:effectLst>
              <a:ea typeface="ＭＳ Ｐゴシック" charset="-128"/>
              <a:cs typeface="+mn-cs"/>
            </a:endParaRPr>
          </a:p>
        </p:txBody>
      </p:sp>
      <p:sp>
        <p:nvSpPr>
          <p:cNvPr id="36877" name="Line 14"/>
          <p:cNvSpPr>
            <a:spLocks noChangeShapeType="1"/>
          </p:cNvSpPr>
          <p:nvPr/>
        </p:nvSpPr>
        <p:spPr bwMode="auto">
          <a:xfrm>
            <a:off x="1066800" y="5257800"/>
            <a:ext cx="74676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6878" name="Text Box 15"/>
          <p:cNvSpPr txBox="1">
            <a:spLocks noChangeArrowheads="1"/>
          </p:cNvSpPr>
          <p:nvPr/>
        </p:nvSpPr>
        <p:spPr bwMode="auto">
          <a:xfrm>
            <a:off x="939800" y="5334000"/>
            <a:ext cx="812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Birth</a:t>
            </a:r>
            <a:endParaRPr lang="en-US" sz="1200" b="1">
              <a:latin typeface="Verdana" charset="0"/>
              <a:ea typeface="ＭＳ Ｐゴシック" charset="0"/>
              <a:cs typeface="ＭＳ Ｐゴシック" charset="0"/>
            </a:endParaRPr>
          </a:p>
        </p:txBody>
      </p:sp>
      <p:sp>
        <p:nvSpPr>
          <p:cNvPr id="36879" name="Text Box 16"/>
          <p:cNvSpPr txBox="1">
            <a:spLocks noChangeArrowheads="1"/>
          </p:cNvSpPr>
          <p:nvPr/>
        </p:nvSpPr>
        <p:spPr bwMode="auto">
          <a:xfrm>
            <a:off x="2073275" y="5334000"/>
            <a:ext cx="5111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10</a:t>
            </a:r>
            <a:endParaRPr lang="en-US" sz="1200" b="1">
              <a:latin typeface="Verdana" charset="0"/>
              <a:ea typeface="ＭＳ Ｐゴシック" charset="0"/>
              <a:cs typeface="ＭＳ Ｐゴシック" charset="0"/>
            </a:endParaRPr>
          </a:p>
        </p:txBody>
      </p:sp>
      <p:sp>
        <p:nvSpPr>
          <p:cNvPr id="36880" name="Text Box 17"/>
          <p:cNvSpPr txBox="1">
            <a:spLocks noChangeArrowheads="1"/>
          </p:cNvSpPr>
          <p:nvPr/>
        </p:nvSpPr>
        <p:spPr bwMode="auto">
          <a:xfrm>
            <a:off x="3054350"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20</a:t>
            </a:r>
            <a:endParaRPr lang="en-US" sz="1200" b="1">
              <a:latin typeface="Verdana" charset="0"/>
              <a:ea typeface="ＭＳ Ｐゴシック" charset="0"/>
              <a:cs typeface="ＭＳ Ｐゴシック" charset="0"/>
            </a:endParaRPr>
          </a:p>
        </p:txBody>
      </p:sp>
      <p:sp>
        <p:nvSpPr>
          <p:cNvPr id="36881" name="Text Box 18"/>
          <p:cNvSpPr txBox="1">
            <a:spLocks noChangeArrowheads="1"/>
          </p:cNvSpPr>
          <p:nvPr/>
        </p:nvSpPr>
        <p:spPr bwMode="auto">
          <a:xfrm>
            <a:off x="4059238"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30</a:t>
            </a:r>
            <a:endParaRPr lang="en-US" sz="1200" b="1">
              <a:latin typeface="Verdana" charset="0"/>
              <a:ea typeface="ＭＳ Ｐゴシック" charset="0"/>
              <a:cs typeface="ＭＳ Ｐゴシック" charset="0"/>
            </a:endParaRPr>
          </a:p>
        </p:txBody>
      </p:sp>
      <p:sp>
        <p:nvSpPr>
          <p:cNvPr id="36882" name="Line 20"/>
          <p:cNvSpPr>
            <a:spLocks noChangeShapeType="1"/>
          </p:cNvSpPr>
          <p:nvPr/>
        </p:nvSpPr>
        <p:spPr bwMode="auto">
          <a:xfrm>
            <a:off x="1066800" y="1447800"/>
            <a:ext cx="0" cy="381000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02104" name="Text Box 24"/>
          <p:cNvSpPr txBox="1">
            <a:spLocks noChangeArrowheads="1"/>
          </p:cNvSpPr>
          <p:nvPr/>
        </p:nvSpPr>
        <p:spPr bwMode="auto">
          <a:xfrm>
            <a:off x="4419600" y="2133600"/>
            <a:ext cx="32766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b="1">
                <a:latin typeface="Verdana" charset="0"/>
                <a:ea typeface="ＭＳ Ｐゴシック" charset="0"/>
                <a:cs typeface="ＭＳ Ｐゴシック" charset="0"/>
              </a:rPr>
              <a:t>Physiological </a:t>
            </a:r>
            <a:r>
              <a:rPr lang="ja-JP" altLang="en-US" sz="1400" b="1">
                <a:latin typeface="Verdana" charset="0"/>
                <a:ea typeface="ＭＳ Ｐゴシック" charset="0"/>
                <a:cs typeface="ＭＳ Ｐゴシック" charset="0"/>
              </a:rPr>
              <a:t>“</a:t>
            </a:r>
            <a:r>
              <a:rPr lang="en-US" altLang="ja-JP" sz="1400" b="1">
                <a:latin typeface="Verdana" charset="0"/>
                <a:ea typeface="ＭＳ Ｐゴシック" charset="0"/>
                <a:cs typeface="ＭＳ Ｐゴシック" charset="0"/>
              </a:rPr>
              <a:t>Effort</a:t>
            </a:r>
            <a:r>
              <a:rPr lang="ja-JP" altLang="en-US" sz="1400" b="1">
                <a:latin typeface="Verdana" charset="0"/>
                <a:ea typeface="ＭＳ Ｐゴシック" charset="0"/>
                <a:cs typeface="ＭＳ Ｐゴシック" charset="0"/>
              </a:rPr>
              <a:t>”</a:t>
            </a:r>
            <a:r>
              <a:rPr lang="en-US" altLang="ja-JP" sz="1400" b="1">
                <a:latin typeface="Verdana" charset="0"/>
                <a:ea typeface="ＭＳ Ｐゴシック" charset="0"/>
                <a:cs typeface="ＭＳ Ｐゴシック" charset="0"/>
              </a:rPr>
              <a:t> Required to Enhance Neural Connections</a:t>
            </a:r>
            <a:endParaRPr lang="en-US" sz="1400" b="1">
              <a:latin typeface="Verdana" charset="0"/>
              <a:ea typeface="ＭＳ Ｐゴシック" charset="0"/>
              <a:cs typeface="ＭＳ Ｐゴシック" charset="0"/>
            </a:endParaRPr>
          </a:p>
        </p:txBody>
      </p:sp>
      <p:sp>
        <p:nvSpPr>
          <p:cNvPr id="302105" name="Text Box 25"/>
          <p:cNvSpPr txBox="1">
            <a:spLocks noChangeArrowheads="1"/>
          </p:cNvSpPr>
          <p:nvPr/>
        </p:nvSpPr>
        <p:spPr bwMode="auto">
          <a:xfrm>
            <a:off x="1447800" y="2133600"/>
            <a:ext cx="2667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b="1">
                <a:latin typeface="Verdana" charset="0"/>
                <a:ea typeface="ＭＳ Ｐゴシック" charset="0"/>
                <a:cs typeface="ＭＳ Ｐゴシック" charset="0"/>
              </a:rPr>
              <a:t>Normal Brain Plasticity Influenced by Experience</a:t>
            </a:r>
          </a:p>
        </p:txBody>
      </p:sp>
      <p:sp>
        <p:nvSpPr>
          <p:cNvPr id="36885" name="Text Box 26"/>
          <p:cNvSpPr txBox="1">
            <a:spLocks noChangeArrowheads="1"/>
          </p:cNvSpPr>
          <p:nvPr/>
        </p:nvSpPr>
        <p:spPr bwMode="auto">
          <a:xfrm>
            <a:off x="3429000" y="5791200"/>
            <a:ext cx="21336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US" sz="1600" b="1">
                <a:latin typeface="Verdana" charset="0"/>
                <a:ea typeface="ＭＳ Ｐゴシック" charset="0"/>
                <a:cs typeface="ＭＳ Ｐゴシック" charset="0"/>
              </a:rPr>
              <a:t>Age (Years)</a:t>
            </a:r>
          </a:p>
        </p:txBody>
      </p:sp>
      <p:sp>
        <p:nvSpPr>
          <p:cNvPr id="255002" name="Freeform 26"/>
          <p:cNvSpPr>
            <a:spLocks/>
          </p:cNvSpPr>
          <p:nvPr/>
        </p:nvSpPr>
        <p:spPr bwMode="auto">
          <a:xfrm>
            <a:off x="1143000" y="1676400"/>
            <a:ext cx="7391400" cy="3429000"/>
          </a:xfrm>
          <a:custGeom>
            <a:avLst/>
            <a:gdLst>
              <a:gd name="T0" fmla="*/ 0 w 8280"/>
              <a:gd name="T1" fmla="*/ 0 h 5400"/>
              <a:gd name="T2" fmla="*/ 2147483647 w 8280"/>
              <a:gd name="T3" fmla="*/ 2147483647 h 5400"/>
              <a:gd name="T4" fmla="*/ 2147483647 w 8280"/>
              <a:gd name="T5" fmla="*/ 2147483647 h 5400"/>
              <a:gd name="T6" fmla="*/ 0 60000 65536"/>
              <a:gd name="T7" fmla="*/ 0 60000 65536"/>
              <a:gd name="T8" fmla="*/ 0 60000 65536"/>
              <a:gd name="T9" fmla="*/ 0 w 8280"/>
              <a:gd name="T10" fmla="*/ 0 h 5400"/>
              <a:gd name="T11" fmla="*/ 8280 w 8280"/>
              <a:gd name="T12" fmla="*/ 5400 h 5400"/>
            </a:gdLst>
            <a:ahLst/>
            <a:cxnLst>
              <a:cxn ang="T6">
                <a:pos x="T0" y="T1"/>
              </a:cxn>
              <a:cxn ang="T7">
                <a:pos x="T2" y="T3"/>
              </a:cxn>
              <a:cxn ang="T8">
                <a:pos x="T4" y="T5"/>
              </a:cxn>
            </a:cxnLst>
            <a:rect l="T9" t="T10" r="T11" b="T12"/>
            <a:pathLst>
              <a:path w="8280" h="5400">
                <a:moveTo>
                  <a:pt x="0" y="0"/>
                </a:moveTo>
                <a:cubicBezTo>
                  <a:pt x="30" y="1170"/>
                  <a:pt x="60" y="2340"/>
                  <a:pt x="1440" y="3240"/>
                </a:cubicBezTo>
                <a:cubicBezTo>
                  <a:pt x="2820" y="4140"/>
                  <a:pt x="5550" y="4770"/>
                  <a:pt x="8280" y="5400"/>
                </a:cubicBezTo>
              </a:path>
            </a:pathLst>
          </a:custGeom>
          <a:noFill/>
          <a:ln w="57150" cmpd="sng">
            <a:solidFill>
              <a:srgbClr val="DB242F"/>
            </a:solidFill>
            <a:round/>
            <a:headEnd/>
            <a:tailEnd/>
          </a:ln>
          <a:effectLst>
            <a:outerShdw blurRad="63500" dist="38099"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Lst>
        </p:spPr>
        <p:txBody>
          <a:bodyPr/>
          <a:lstStyle/>
          <a:p>
            <a:pPr>
              <a:defRPr/>
            </a:pPr>
            <a:endParaRPr lang="en-US"/>
          </a:p>
        </p:txBody>
      </p:sp>
      <p:sp>
        <p:nvSpPr>
          <p:cNvPr id="255003" name="Freeform 27"/>
          <p:cNvSpPr>
            <a:spLocks/>
          </p:cNvSpPr>
          <p:nvPr/>
        </p:nvSpPr>
        <p:spPr bwMode="auto">
          <a:xfrm>
            <a:off x="1219200" y="2247900"/>
            <a:ext cx="6867525" cy="2705100"/>
          </a:xfrm>
          <a:custGeom>
            <a:avLst/>
            <a:gdLst>
              <a:gd name="T0" fmla="*/ 0 w 10800"/>
              <a:gd name="T1" fmla="*/ 2147483647 h 4230"/>
              <a:gd name="T2" fmla="*/ 2147483647 w 10800"/>
              <a:gd name="T3" fmla="*/ 2147483647 h 4230"/>
              <a:gd name="T4" fmla="*/ 2147483647 w 10800"/>
              <a:gd name="T5" fmla="*/ 2147483647 h 4230"/>
              <a:gd name="T6" fmla="*/ 2147483647 w 10800"/>
              <a:gd name="T7" fmla="*/ 2147483647 h 4230"/>
              <a:gd name="T8" fmla="*/ 2147483647 w 10800"/>
              <a:gd name="T9" fmla="*/ 0 h 4230"/>
              <a:gd name="T10" fmla="*/ 0 60000 65536"/>
              <a:gd name="T11" fmla="*/ 0 60000 65536"/>
              <a:gd name="T12" fmla="*/ 0 60000 65536"/>
              <a:gd name="T13" fmla="*/ 0 60000 65536"/>
              <a:gd name="T14" fmla="*/ 0 60000 65536"/>
              <a:gd name="T15" fmla="*/ 0 w 10800"/>
              <a:gd name="T16" fmla="*/ 0 h 4230"/>
              <a:gd name="T17" fmla="*/ 10800 w 10800"/>
              <a:gd name="T18" fmla="*/ 4230 h 4230"/>
            </a:gdLst>
            <a:ahLst/>
            <a:cxnLst>
              <a:cxn ang="T10">
                <a:pos x="T0" y="T1"/>
              </a:cxn>
              <a:cxn ang="T11">
                <a:pos x="T2" y="T3"/>
              </a:cxn>
              <a:cxn ang="T12">
                <a:pos x="T4" y="T5"/>
              </a:cxn>
              <a:cxn ang="T13">
                <a:pos x="T6" y="T7"/>
              </a:cxn>
              <a:cxn ang="T14">
                <a:pos x="T8" y="T9"/>
              </a:cxn>
            </a:cxnLst>
            <a:rect l="T15" t="T16" r="T17" b="T18"/>
            <a:pathLst>
              <a:path w="10800" h="4230">
                <a:moveTo>
                  <a:pt x="0" y="4140"/>
                </a:moveTo>
                <a:cubicBezTo>
                  <a:pt x="480" y="4185"/>
                  <a:pt x="960" y="4230"/>
                  <a:pt x="1620" y="4140"/>
                </a:cubicBezTo>
                <a:cubicBezTo>
                  <a:pt x="2280" y="4050"/>
                  <a:pt x="3060" y="3930"/>
                  <a:pt x="3960" y="3600"/>
                </a:cubicBezTo>
                <a:cubicBezTo>
                  <a:pt x="4860" y="3270"/>
                  <a:pt x="5880" y="2760"/>
                  <a:pt x="7020" y="2160"/>
                </a:cubicBezTo>
                <a:cubicBezTo>
                  <a:pt x="8160" y="1560"/>
                  <a:pt x="9480" y="780"/>
                  <a:pt x="10800" y="0"/>
                </a:cubicBezTo>
              </a:path>
            </a:pathLst>
          </a:custGeom>
          <a:noFill/>
          <a:ln w="57150" cmpd="sng">
            <a:solidFill>
              <a:srgbClr val="205398"/>
            </a:solidFill>
            <a:round/>
            <a:headEnd/>
            <a:tailEnd/>
          </a:ln>
          <a:effectLst>
            <a:outerShdw blurRad="63500" dist="38099" dir="2700000" algn="ctr" rotWithShape="0">
              <a:schemeClr val="bg2">
                <a:alpha val="74997"/>
              </a:schemeClr>
            </a:outerShdw>
          </a:effectLst>
          <a:extLst>
            <a:ext uri="{909E8E84-426E-40dd-AFC4-6F175D3DCCD1}">
              <a14:hiddenFill xmlns:a14="http://schemas.microsoft.com/office/drawing/2010/main" xmlns="">
                <a:solidFill>
                  <a:srgbClr val="FFFFFF"/>
                </a:solidFill>
              </a14:hiddenFill>
            </a:ext>
          </a:extLst>
        </p:spPr>
        <p:txBody>
          <a:bodyPr/>
          <a:lstStyle/>
          <a:p>
            <a:pPr>
              <a:defRPr/>
            </a:pPr>
            <a:endParaRPr lang="en-US"/>
          </a:p>
        </p:txBody>
      </p:sp>
      <p:sp>
        <p:nvSpPr>
          <p:cNvPr id="36888" name="Text Box 18"/>
          <p:cNvSpPr txBox="1">
            <a:spLocks noChangeArrowheads="1"/>
          </p:cNvSpPr>
          <p:nvPr/>
        </p:nvSpPr>
        <p:spPr bwMode="auto">
          <a:xfrm>
            <a:off x="5062538"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40</a:t>
            </a:r>
            <a:endParaRPr lang="en-US" sz="1200" b="1">
              <a:latin typeface="Verdana" charset="0"/>
              <a:ea typeface="ＭＳ Ｐゴシック" charset="0"/>
              <a:cs typeface="ＭＳ Ｐゴシック" charset="0"/>
            </a:endParaRPr>
          </a:p>
        </p:txBody>
      </p:sp>
      <p:sp>
        <p:nvSpPr>
          <p:cNvPr id="36889" name="Text Box 18"/>
          <p:cNvSpPr txBox="1">
            <a:spLocks noChangeArrowheads="1"/>
          </p:cNvSpPr>
          <p:nvPr/>
        </p:nvSpPr>
        <p:spPr bwMode="auto">
          <a:xfrm>
            <a:off x="6067425"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50</a:t>
            </a:r>
            <a:endParaRPr lang="en-US" sz="1200" b="1">
              <a:latin typeface="Verdana" charset="0"/>
              <a:ea typeface="ＭＳ Ｐゴシック" charset="0"/>
              <a:cs typeface="ＭＳ Ｐゴシック" charset="0"/>
            </a:endParaRPr>
          </a:p>
        </p:txBody>
      </p:sp>
      <p:sp>
        <p:nvSpPr>
          <p:cNvPr id="36890" name="Text Box 18"/>
          <p:cNvSpPr txBox="1">
            <a:spLocks noChangeArrowheads="1"/>
          </p:cNvSpPr>
          <p:nvPr/>
        </p:nvSpPr>
        <p:spPr bwMode="auto">
          <a:xfrm>
            <a:off x="7070725"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60</a:t>
            </a:r>
            <a:endParaRPr lang="en-US" sz="1200" b="1">
              <a:latin typeface="Verdana" charset="0"/>
              <a:ea typeface="ＭＳ Ｐゴシック" charset="0"/>
              <a:cs typeface="ＭＳ Ｐゴシック" charset="0"/>
            </a:endParaRPr>
          </a:p>
        </p:txBody>
      </p:sp>
      <p:sp>
        <p:nvSpPr>
          <p:cNvPr id="36891" name="Text Box 18"/>
          <p:cNvSpPr txBox="1">
            <a:spLocks noChangeArrowheads="1"/>
          </p:cNvSpPr>
          <p:nvPr/>
        </p:nvSpPr>
        <p:spPr bwMode="auto">
          <a:xfrm>
            <a:off x="8075613" y="5334000"/>
            <a:ext cx="5334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spcBef>
                <a:spcPct val="50000"/>
              </a:spcBef>
            </a:pPr>
            <a:r>
              <a:rPr lang="en-US" sz="1400" b="1">
                <a:latin typeface="Verdana" charset="0"/>
                <a:ea typeface="ＭＳ Ｐゴシック" charset="0"/>
                <a:cs typeface="ＭＳ Ｐゴシック" charset="0"/>
              </a:rPr>
              <a:t>70</a:t>
            </a:r>
            <a:endParaRPr lang="en-US" sz="1200" b="1">
              <a:latin typeface="Verdana" charset="0"/>
              <a:ea typeface="ＭＳ Ｐゴシック" charset="0"/>
              <a:cs typeface="ＭＳ Ｐゴシック"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55002"/>
                                        </p:tgtEl>
                                        <p:attrNameLst>
                                          <p:attrName>style.visibility</p:attrName>
                                        </p:attrNameLst>
                                      </p:cBhvr>
                                      <p:to>
                                        <p:strVal val="visible"/>
                                      </p:to>
                                    </p:set>
                                    <p:animEffect transition="in" filter="wipe(left)">
                                      <p:cBhvr>
                                        <p:cTn id="7" dur="2000"/>
                                        <p:tgtEl>
                                          <p:spTgt spid="25500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02105"/>
                                        </p:tgtEl>
                                        <p:attrNameLst>
                                          <p:attrName>style.visibility</p:attrName>
                                        </p:attrNameLst>
                                      </p:cBhvr>
                                      <p:to>
                                        <p:strVal val="visible"/>
                                      </p:to>
                                    </p:set>
                                    <p:animEffect transition="in" filter="dissolve">
                                      <p:cBhvr>
                                        <p:cTn id="10" dur="1000"/>
                                        <p:tgtEl>
                                          <p:spTgt spid="30210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255003"/>
                                        </p:tgtEl>
                                        <p:attrNameLst>
                                          <p:attrName>style.visibility</p:attrName>
                                        </p:attrNameLst>
                                      </p:cBhvr>
                                      <p:to>
                                        <p:strVal val="visible"/>
                                      </p:to>
                                    </p:set>
                                    <p:animEffect transition="in" filter="wipe(left)">
                                      <p:cBhvr>
                                        <p:cTn id="15" dur="2000"/>
                                        <p:tgtEl>
                                          <p:spTgt spid="25500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02104"/>
                                        </p:tgtEl>
                                        <p:attrNameLst>
                                          <p:attrName>style.visibility</p:attrName>
                                        </p:attrNameLst>
                                      </p:cBhvr>
                                      <p:to>
                                        <p:strVal val="visible"/>
                                      </p:to>
                                    </p:set>
                                    <p:animEffect transition="in" filter="dissolve">
                                      <p:cBhvr>
                                        <p:cTn id="18" dur="1000"/>
                                        <p:tgtEl>
                                          <p:spTgt spid="302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104" grpId="0"/>
      <p:bldP spid="30210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05800" cy="1219200"/>
          </a:xfrm>
        </p:spPr>
        <p:txBody>
          <a:bodyPr/>
          <a:lstStyle/>
          <a:p>
            <a:r>
              <a:rPr lang="en-US" b="1" dirty="0"/>
              <a:t>Energizer!</a:t>
            </a:r>
          </a:p>
        </p:txBody>
      </p:sp>
      <p:sp>
        <p:nvSpPr>
          <p:cNvPr id="3" name="Content Placeholder 2"/>
          <p:cNvSpPr>
            <a:spLocks noGrp="1"/>
          </p:cNvSpPr>
          <p:nvPr>
            <p:ph sz="half" idx="1"/>
          </p:nvPr>
        </p:nvSpPr>
        <p:spPr>
          <a:xfrm>
            <a:off x="446314" y="1828800"/>
            <a:ext cx="8001000" cy="3962400"/>
          </a:xfrm>
        </p:spPr>
        <p:txBody>
          <a:bodyPr/>
          <a:lstStyle/>
          <a:p>
            <a:pPr algn="ctr"/>
            <a:endParaRPr lang="en-US" sz="3600" b="1" dirty="0"/>
          </a:p>
          <a:p>
            <a:pPr algn="ctr"/>
            <a:endParaRPr lang="en-US" sz="3600" b="1" dirty="0"/>
          </a:p>
          <a:p>
            <a:pPr algn="ctr"/>
            <a:r>
              <a:rPr lang="en-US" sz="3600" b="1" dirty="0"/>
              <a:t>Musical chairs</a:t>
            </a:r>
          </a:p>
        </p:txBody>
      </p:sp>
    </p:spTree>
    <p:extLst>
      <p:ext uri="{BB962C8B-B14F-4D97-AF65-F5344CB8AC3E}">
        <p14:creationId xmlns:p14="http://schemas.microsoft.com/office/powerpoint/2010/main" val="3918014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305800" cy="1219200"/>
          </a:xfrm>
        </p:spPr>
        <p:txBody>
          <a:bodyPr/>
          <a:lstStyle/>
          <a:p>
            <a:r>
              <a:rPr lang="en-US" b="1" u="sng" dirty="0"/>
              <a:t>How parents can help their children live safe, healthy and happy lives</a:t>
            </a:r>
          </a:p>
        </p:txBody>
      </p:sp>
      <p:sp>
        <p:nvSpPr>
          <p:cNvPr id="3" name="Content Placeholder 2"/>
          <p:cNvSpPr>
            <a:spLocks noGrp="1"/>
          </p:cNvSpPr>
          <p:nvPr>
            <p:ph sz="half" idx="1"/>
          </p:nvPr>
        </p:nvSpPr>
        <p:spPr>
          <a:xfrm>
            <a:off x="-5862" y="1676400"/>
            <a:ext cx="8839200" cy="3352800"/>
          </a:xfrm>
        </p:spPr>
        <p:txBody>
          <a:bodyPr/>
          <a:lstStyle/>
          <a:p>
            <a:pPr lvl="2">
              <a:buFont typeface="Arial" panose="020B0604020202020204" pitchFamily="34" charset="0"/>
              <a:buChar char="•"/>
            </a:pPr>
            <a:r>
              <a:rPr lang="en-US" sz="2800" dirty="0"/>
              <a:t>Showing an interest in children’s lives</a:t>
            </a:r>
          </a:p>
          <a:p>
            <a:pPr lvl="2">
              <a:buFont typeface="Arial" panose="020B0604020202020204" pitchFamily="34" charset="0"/>
              <a:buChar char="•"/>
            </a:pPr>
            <a:r>
              <a:rPr lang="en-US" sz="2800" dirty="0"/>
              <a:t>Being honest and direct about sensitive topics </a:t>
            </a:r>
          </a:p>
          <a:p>
            <a:pPr lvl="2">
              <a:buFont typeface="Arial" panose="020B0604020202020204" pitchFamily="34" charset="0"/>
              <a:buChar char="•"/>
            </a:pPr>
            <a:r>
              <a:rPr lang="en-US" sz="2800" dirty="0"/>
              <a:t>Helping children make healthy choices </a:t>
            </a:r>
          </a:p>
          <a:p>
            <a:pPr lvl="2">
              <a:buFont typeface="Arial" panose="020B0604020202020204" pitchFamily="34" charset="0"/>
              <a:buChar char="•"/>
            </a:pPr>
            <a:r>
              <a:rPr lang="en-US" sz="2800" dirty="0"/>
              <a:t>Respecting children’s thoughts and opinions </a:t>
            </a:r>
          </a:p>
          <a:p>
            <a:pPr lvl="2">
              <a:buFont typeface="Arial" panose="020B0604020202020204" pitchFamily="34" charset="0"/>
              <a:buChar char="•"/>
            </a:pPr>
            <a:r>
              <a:rPr lang="en-US" sz="2800" dirty="0"/>
              <a:t>Supporting children’s education</a:t>
            </a:r>
          </a:p>
          <a:p>
            <a:endParaRPr lang="en-US" dirty="0"/>
          </a:p>
        </p:txBody>
      </p:sp>
    </p:spTree>
    <p:extLst>
      <p:ext uri="{BB962C8B-B14F-4D97-AF65-F5344CB8AC3E}">
        <p14:creationId xmlns:p14="http://schemas.microsoft.com/office/powerpoint/2010/main" val="1976903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2369" y="2514600"/>
            <a:ext cx="8305800" cy="1219200"/>
          </a:xfrm>
        </p:spPr>
        <p:txBody>
          <a:bodyPr/>
          <a:lstStyle/>
          <a:p>
            <a:pPr algn="ctr"/>
            <a:r>
              <a:rPr lang="en-US" sz="2800" b="1" dirty="0"/>
              <a:t>What are some changes adolescents experience?</a:t>
            </a:r>
          </a:p>
        </p:txBody>
      </p:sp>
      <p:sp>
        <p:nvSpPr>
          <p:cNvPr id="3" name="Content Placeholder 2"/>
          <p:cNvSpPr>
            <a:spLocks noGrp="1"/>
          </p:cNvSpPr>
          <p:nvPr>
            <p:ph idx="1"/>
          </p:nvPr>
        </p:nvSpPr>
        <p:spPr/>
        <p:txBody>
          <a:bodyPr/>
          <a:lstStyle/>
          <a:p>
            <a:pPr lvl="0"/>
            <a:r>
              <a:rPr lang="en-US" dirty="0"/>
              <a:t> </a:t>
            </a:r>
          </a:p>
          <a:p>
            <a:endParaRPr lang="en-US" dirty="0"/>
          </a:p>
        </p:txBody>
      </p:sp>
      <p:sp>
        <p:nvSpPr>
          <p:cNvPr id="4" name="Title 1"/>
          <p:cNvSpPr txBox="1">
            <a:spLocks/>
          </p:cNvSpPr>
          <p:nvPr/>
        </p:nvSpPr>
        <p:spPr>
          <a:xfrm>
            <a:off x="457200" y="495300"/>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endParaRPr lang="en-US" kern="0" dirty="0">
              <a:latin typeface="Arial" charset="0"/>
              <a:ea typeface="MS PGothic" charset="0"/>
            </a:endParaRPr>
          </a:p>
        </p:txBody>
      </p:sp>
    </p:spTree>
    <p:extLst>
      <p:ext uri="{BB962C8B-B14F-4D97-AF65-F5344CB8AC3E}">
        <p14:creationId xmlns:p14="http://schemas.microsoft.com/office/powerpoint/2010/main" val="398637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219200"/>
          </a:xfrm>
        </p:spPr>
        <p:txBody>
          <a:bodyPr/>
          <a:lstStyle/>
          <a:p>
            <a:r>
              <a:rPr lang="en-US" b="1" u="sng" dirty="0"/>
              <a:t>Think and share</a:t>
            </a:r>
          </a:p>
        </p:txBody>
      </p:sp>
      <p:sp>
        <p:nvSpPr>
          <p:cNvPr id="3" name="Content Placeholder 2"/>
          <p:cNvSpPr>
            <a:spLocks noGrp="1"/>
          </p:cNvSpPr>
          <p:nvPr>
            <p:ph idx="1"/>
          </p:nvPr>
        </p:nvSpPr>
        <p:spPr>
          <a:xfrm>
            <a:off x="427892" y="1617785"/>
            <a:ext cx="8305800" cy="3429000"/>
          </a:xfrm>
        </p:spPr>
        <p:txBody>
          <a:bodyPr/>
          <a:lstStyle/>
          <a:p>
            <a:pPr lvl="0">
              <a:buFont typeface="Arial" charset="0"/>
              <a:buChar char="•"/>
            </a:pPr>
            <a:r>
              <a:rPr lang="en-US" sz="2600" dirty="0"/>
              <a:t>Do you remember when you were between the ages of 12 and 15 years? </a:t>
            </a:r>
          </a:p>
          <a:p>
            <a:pPr marL="0" lvl="0" indent="0"/>
            <a:endParaRPr lang="en-US" sz="2600" dirty="0"/>
          </a:p>
          <a:p>
            <a:pPr>
              <a:buFont typeface="Arial" charset="0"/>
              <a:buChar char="•"/>
            </a:pPr>
            <a:r>
              <a:rPr lang="en-US" sz="2600" dirty="0"/>
              <a:t>What kinds of things were happening in your life? </a:t>
            </a:r>
          </a:p>
          <a:p>
            <a:endParaRPr lang="en-US" sz="2600" dirty="0"/>
          </a:p>
          <a:p>
            <a:endParaRPr lang="en-US" sz="2600" dirty="0"/>
          </a:p>
          <a:p>
            <a:r>
              <a:rPr lang="en-US" sz="1800" dirty="0"/>
              <a:t> </a:t>
            </a:r>
          </a:p>
        </p:txBody>
      </p:sp>
    </p:spTree>
    <p:extLst>
      <p:ext uri="{BB962C8B-B14F-4D97-AF65-F5344CB8AC3E}">
        <p14:creationId xmlns:p14="http://schemas.microsoft.com/office/powerpoint/2010/main" val="852432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305800" cy="1219200"/>
          </a:xfrm>
        </p:spPr>
        <p:txBody>
          <a:bodyPr/>
          <a:lstStyle/>
          <a:p>
            <a:r>
              <a:rPr lang="en-US" b="1" u="sng" dirty="0"/>
              <a:t>Think and share</a:t>
            </a:r>
          </a:p>
        </p:txBody>
      </p:sp>
      <p:sp>
        <p:nvSpPr>
          <p:cNvPr id="6" name="TextBox 5"/>
          <p:cNvSpPr txBox="1"/>
          <p:nvPr/>
        </p:nvSpPr>
        <p:spPr>
          <a:xfrm>
            <a:off x="937602" y="3048000"/>
            <a:ext cx="7344996" cy="1200329"/>
          </a:xfrm>
          <a:prstGeom prst="rect">
            <a:avLst/>
          </a:prstGeom>
          <a:noFill/>
        </p:spPr>
        <p:txBody>
          <a:bodyPr wrap="square" rtlCol="0">
            <a:spAutoFit/>
          </a:bodyPr>
          <a:lstStyle/>
          <a:p>
            <a:pPr algn="ctr"/>
            <a:r>
              <a:rPr lang="en-US" b="1" dirty="0"/>
              <a:t>What does it look like to show interest in a teenager’s life?</a:t>
            </a:r>
          </a:p>
          <a:p>
            <a:endParaRPr lang="en-US" b="1" dirty="0"/>
          </a:p>
        </p:txBody>
      </p:sp>
    </p:spTree>
    <p:extLst>
      <p:ext uri="{BB962C8B-B14F-4D97-AF65-F5344CB8AC3E}">
        <p14:creationId xmlns:p14="http://schemas.microsoft.com/office/powerpoint/2010/main" val="1525851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b="1" u="sng" dirty="0"/>
              <a:t>Role-play for skills practice </a:t>
            </a:r>
          </a:p>
        </p:txBody>
      </p:sp>
      <p:sp>
        <p:nvSpPr>
          <p:cNvPr id="2" name="Content Placeholder 1"/>
          <p:cNvSpPr>
            <a:spLocks noGrp="1"/>
          </p:cNvSpPr>
          <p:nvPr>
            <p:ph idx="1"/>
          </p:nvPr>
        </p:nvSpPr>
        <p:spPr/>
        <p:txBody>
          <a:bodyPr/>
          <a:lstStyle/>
          <a:p>
            <a:pPr indent="0"/>
            <a:r>
              <a:rPr lang="en-US" b="1" dirty="0"/>
              <a:t>Scenario </a:t>
            </a:r>
            <a:r>
              <a:rPr lang="en-US" dirty="0"/>
              <a:t>- A parent asks the teenager how their day is going. The teenager shares something going on in their life. The parent shows interest in the teenager’s life.</a:t>
            </a:r>
          </a:p>
        </p:txBody>
      </p:sp>
    </p:spTree>
    <p:extLst>
      <p:ext uri="{BB962C8B-B14F-4D97-AF65-F5344CB8AC3E}">
        <p14:creationId xmlns:p14="http://schemas.microsoft.com/office/powerpoint/2010/main" val="967338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81" name="Title 1"/>
          <p:cNvSpPr>
            <a:spLocks noGrp="1"/>
          </p:cNvSpPr>
          <p:nvPr>
            <p:ph type="title"/>
          </p:nvPr>
        </p:nvSpPr>
        <p:spPr>
          <a:xfrm>
            <a:off x="457200" y="381000"/>
            <a:ext cx="8305800" cy="1219200"/>
          </a:xfrm>
          <a:noFill/>
        </p:spPr>
        <p:txBody>
          <a:bodyPr/>
          <a:lstStyle/>
          <a:p>
            <a:pPr>
              <a:defRPr/>
            </a:pPr>
            <a:r>
              <a:rPr lang="en-US" b="1" u="sng" dirty="0">
                <a:latin typeface="Arial" charset="0"/>
                <a:ea typeface="MS PGothic" charset="0"/>
              </a:rPr>
              <a:t>Golden rule of psychology: </a:t>
            </a:r>
            <a:br>
              <a:rPr lang="en-US" b="1" u="sng" dirty="0">
                <a:latin typeface="Arial" charset="0"/>
                <a:ea typeface="MS PGothic" charset="0"/>
              </a:rPr>
            </a:br>
            <a:r>
              <a:rPr lang="en-US" b="1" u="sng" dirty="0">
                <a:latin typeface="Arial" charset="0"/>
                <a:ea typeface="MS PGothic" charset="0"/>
              </a:rPr>
              <a:t>children need and want adult attention</a:t>
            </a:r>
          </a:p>
        </p:txBody>
      </p:sp>
      <p:sp>
        <p:nvSpPr>
          <p:cNvPr id="77826" name="Content Placeholder 2"/>
          <p:cNvSpPr>
            <a:spLocks noGrp="1"/>
          </p:cNvSpPr>
          <p:nvPr>
            <p:ph idx="1"/>
          </p:nvPr>
        </p:nvSpPr>
        <p:spPr>
          <a:xfrm>
            <a:off x="457200" y="2514600"/>
            <a:ext cx="8305800" cy="3429000"/>
          </a:xfrm>
        </p:spPr>
        <p:txBody>
          <a:bodyPr/>
          <a:lstStyle/>
          <a:p>
            <a:pPr>
              <a:buFont typeface="Arial"/>
              <a:buChar char="•"/>
            </a:pPr>
            <a:r>
              <a:rPr lang="en-US" sz="2400" dirty="0">
                <a:latin typeface="Arial" charset="0"/>
                <a:ea typeface="MS PGothic" charset="0"/>
              </a:rPr>
              <a:t>All children want attention from their parents and from other adults they love and respect.</a:t>
            </a:r>
          </a:p>
          <a:p>
            <a:pPr marL="0" indent="0"/>
            <a:endParaRPr lang="en-US" sz="2400" dirty="0">
              <a:latin typeface="Arial" charset="0"/>
              <a:ea typeface="MS PGothic" charset="0"/>
            </a:endParaRPr>
          </a:p>
          <a:p>
            <a:pPr>
              <a:buFont typeface="Arial"/>
              <a:buChar char="•"/>
            </a:pPr>
            <a:r>
              <a:rPr lang="en-US" sz="2400" dirty="0">
                <a:latin typeface="Arial" charset="0"/>
                <a:ea typeface="MS PGothic" charset="0"/>
              </a:rPr>
              <a:t>Attention (positive/praising or negative/violent) reinforces children’s behaviors (desirable or undesirable)!  </a:t>
            </a:r>
          </a:p>
          <a:p>
            <a:pPr marL="0" indent="0"/>
            <a:endParaRPr lang="en-US" sz="2400" dirty="0">
              <a:latin typeface="Arial" charset="0"/>
              <a:ea typeface="MS PGothic" charset="0"/>
            </a:endParaRPr>
          </a:p>
          <a:p>
            <a:pPr>
              <a:buFont typeface="Arial"/>
              <a:buChar char="•"/>
            </a:pPr>
            <a:r>
              <a:rPr lang="en-US" sz="2400" dirty="0">
                <a:latin typeface="Arial" charset="0"/>
                <a:ea typeface="MS PGothic" charset="0"/>
              </a:rPr>
              <a:t>The removal of attention (ignoring) decreases children’s behaviors (desirable or undesirable).  </a:t>
            </a:r>
          </a:p>
          <a:p>
            <a:endParaRPr lang="en-US" dirty="0">
              <a:latin typeface="Arial" charset="0"/>
              <a:ea typeface="MS PGothic" charset="0"/>
            </a:endParaRPr>
          </a:p>
        </p:txBody>
      </p:sp>
    </p:spTree>
    <p:extLst>
      <p:ext uri="{BB962C8B-B14F-4D97-AF65-F5344CB8AC3E}">
        <p14:creationId xmlns:p14="http://schemas.microsoft.com/office/powerpoint/2010/main" val="1688088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219200"/>
          </a:xfrm>
        </p:spPr>
        <p:txBody>
          <a:bodyPr/>
          <a:lstStyle/>
          <a:p>
            <a:r>
              <a:rPr lang="en-US" b="1"/>
              <a:t>Still Face Experiment</a:t>
            </a:r>
            <a:endParaRPr lang="en-US"/>
          </a:p>
        </p:txBody>
      </p:sp>
      <p:sp>
        <p:nvSpPr>
          <p:cNvPr id="3" name="Content Placeholder 2"/>
          <p:cNvSpPr>
            <a:spLocks noGrp="1"/>
          </p:cNvSpPr>
          <p:nvPr>
            <p:ph sz="half" idx="1"/>
          </p:nvPr>
        </p:nvSpPr>
        <p:spPr>
          <a:xfrm>
            <a:off x="457200" y="2057400"/>
            <a:ext cx="8305800" cy="3657600"/>
          </a:xfrm>
        </p:spPr>
        <p:txBody>
          <a:bodyPr/>
          <a:lstStyle/>
          <a:p>
            <a:r>
              <a:rPr lang="en-US" dirty="0">
                <a:hlinkClick r:id="rId2"/>
              </a:rPr>
              <a:t>http://www.youtube.com/watch?v=apzXGEbZht0</a:t>
            </a:r>
            <a:endParaRPr lang="en-US" dirty="0"/>
          </a:p>
          <a:p>
            <a:endParaRPr lang="en-US" dirty="0"/>
          </a:p>
          <a:p>
            <a:endParaRPr lang="en-US" dirty="0"/>
          </a:p>
          <a:p>
            <a:pPr lvl="2">
              <a:buFont typeface="Wingdings" charset="2"/>
              <a:buChar char="§"/>
            </a:pPr>
            <a:r>
              <a:rPr lang="en-US" sz="2800" dirty="0"/>
              <a:t>How did you feel when the baby got upset? </a:t>
            </a:r>
          </a:p>
          <a:p>
            <a:endParaRPr lang="en-US" dirty="0"/>
          </a:p>
          <a:p>
            <a:pPr lvl="2">
              <a:buFont typeface="Wingdings" charset="2"/>
              <a:buChar char="§"/>
            </a:pPr>
            <a:r>
              <a:rPr lang="en-US" sz="2800" dirty="0"/>
              <a:t>Why do you think the baby got upset? </a:t>
            </a:r>
          </a:p>
          <a:p>
            <a:pPr marL="457200" indent="-457200">
              <a:buFont typeface="Arial" charset="0"/>
              <a:buChar char="•"/>
            </a:pPr>
            <a:endParaRPr lang="en-US" dirty="0"/>
          </a:p>
          <a:p>
            <a:endParaRPr lang="en-US" dirty="0"/>
          </a:p>
        </p:txBody>
      </p:sp>
    </p:spTree>
    <p:extLst>
      <p:ext uri="{BB962C8B-B14F-4D97-AF65-F5344CB8AC3E}">
        <p14:creationId xmlns:p14="http://schemas.microsoft.com/office/powerpoint/2010/main" val="234646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81000"/>
            <a:ext cx="3518912" cy="646331"/>
          </a:xfrm>
          <a:prstGeom prst="rect">
            <a:avLst/>
          </a:prstGeom>
        </p:spPr>
        <p:txBody>
          <a:bodyPr wrap="none">
            <a:spAutoFit/>
          </a:bodyPr>
          <a:lstStyle/>
          <a:p>
            <a:r>
              <a:rPr lang="en-US" sz="3600" b="1" u="sng" kern="0" dirty="0">
                <a:solidFill>
                  <a:prstClr val="black"/>
                </a:solidFill>
                <a:latin typeface="Arial"/>
                <a:ea typeface="MS PGothic" pitchFamily="34" charset="-128"/>
                <a:cs typeface="Arial"/>
              </a:rPr>
              <a:t>Day 2 - Agenda</a:t>
            </a:r>
            <a:endParaRPr lang="en-US" dirty="0"/>
          </a:p>
        </p:txBody>
      </p:sp>
      <p:sp>
        <p:nvSpPr>
          <p:cNvPr id="4" name="TextBox 3">
            <a:extLst>
              <a:ext uri="{FF2B5EF4-FFF2-40B4-BE49-F238E27FC236}">
                <a16:creationId xmlns:a16="http://schemas.microsoft.com/office/drawing/2014/main" id="{63FD5FE0-BB20-6B4E-A9FE-7976D3710367}"/>
              </a:ext>
            </a:extLst>
          </p:cNvPr>
          <p:cNvSpPr txBox="1"/>
          <p:nvPr/>
        </p:nvSpPr>
        <p:spPr>
          <a:xfrm>
            <a:off x="762000" y="1371600"/>
            <a:ext cx="7772400" cy="3231654"/>
          </a:xfrm>
          <a:prstGeom prst="rect">
            <a:avLst/>
          </a:prstGeom>
          <a:noFill/>
        </p:spPr>
        <p:txBody>
          <a:bodyPr wrap="square" rtlCol="0">
            <a:spAutoFit/>
          </a:bodyPr>
          <a:lstStyle/>
          <a:p>
            <a:pPr marL="514350" indent="-514350">
              <a:spcAft>
                <a:spcPts val="600"/>
              </a:spcAft>
              <a:buFont typeface="+mj-lt"/>
              <a:buAutoNum type="arabicPeriod"/>
            </a:pPr>
            <a:r>
              <a:rPr lang="en-US" sz="3200" dirty="0"/>
              <a:t>Understanding brain development of children</a:t>
            </a:r>
          </a:p>
          <a:p>
            <a:pPr marL="514350" indent="-514350">
              <a:spcAft>
                <a:spcPts val="600"/>
              </a:spcAft>
              <a:buFont typeface="+mj-lt"/>
              <a:buAutoNum type="arabicPeriod"/>
            </a:pPr>
            <a:r>
              <a:rPr lang="en-US" sz="3200" dirty="0"/>
              <a:t>Serve and return</a:t>
            </a:r>
          </a:p>
          <a:p>
            <a:pPr marL="514350" indent="-514350">
              <a:spcAft>
                <a:spcPts val="600"/>
              </a:spcAft>
              <a:buFont typeface="+mj-lt"/>
              <a:buAutoNum type="arabicPeriod"/>
            </a:pPr>
            <a:r>
              <a:rPr lang="en-US" sz="3200" dirty="0"/>
              <a:t>Play and learn</a:t>
            </a:r>
          </a:p>
          <a:p>
            <a:pPr marL="514350" indent="-514350">
              <a:spcAft>
                <a:spcPts val="600"/>
              </a:spcAft>
              <a:buFont typeface="+mj-lt"/>
              <a:buAutoNum type="arabicPeriod"/>
            </a:pPr>
            <a:r>
              <a:rPr lang="en-US" sz="3200" dirty="0"/>
              <a:t>Practice </a:t>
            </a:r>
          </a:p>
          <a:p>
            <a:endParaRPr lang="en-GB" dirty="0"/>
          </a:p>
        </p:txBody>
      </p:sp>
    </p:spTree>
    <p:extLst>
      <p:ext uri="{BB962C8B-B14F-4D97-AF65-F5344CB8AC3E}">
        <p14:creationId xmlns:p14="http://schemas.microsoft.com/office/powerpoint/2010/main" val="900312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609600"/>
            <a:ext cx="8305800" cy="838200"/>
          </a:xfrm>
        </p:spPr>
        <p:txBody>
          <a:bodyPr/>
          <a:lstStyle/>
          <a:p>
            <a:r>
              <a:rPr lang="en-US" b="1" dirty="0"/>
              <a:t>Serve and return</a:t>
            </a:r>
          </a:p>
        </p:txBody>
      </p:sp>
      <p:sp>
        <p:nvSpPr>
          <p:cNvPr id="3" name="Content Placeholder 2"/>
          <p:cNvSpPr>
            <a:spLocks noGrp="1"/>
          </p:cNvSpPr>
          <p:nvPr>
            <p:ph sz="half" idx="1"/>
          </p:nvPr>
        </p:nvSpPr>
        <p:spPr>
          <a:xfrm>
            <a:off x="457200" y="1600200"/>
            <a:ext cx="8077200" cy="4267200"/>
          </a:xfrm>
        </p:spPr>
        <p:txBody>
          <a:bodyPr/>
          <a:lstStyle/>
          <a:p>
            <a:pPr marL="457200" lvl="0" indent="-457200">
              <a:spcAft>
                <a:spcPts val="600"/>
              </a:spcAft>
              <a:buFont typeface="Arial" charset="0"/>
              <a:buChar char="•"/>
            </a:pPr>
            <a:r>
              <a:rPr lang="en-US" dirty="0"/>
              <a:t>Children learn from what they see more than what they hear. </a:t>
            </a:r>
          </a:p>
          <a:p>
            <a:pPr marL="457200" lvl="0" indent="-457200">
              <a:spcAft>
                <a:spcPts val="600"/>
              </a:spcAft>
              <a:buFont typeface="Arial" charset="0"/>
              <a:buChar char="•"/>
            </a:pPr>
            <a:r>
              <a:rPr lang="en-US" dirty="0"/>
              <a:t>Children are like sponges that observe and absorb everything.</a:t>
            </a:r>
          </a:p>
          <a:p>
            <a:pPr marL="457200" indent="-457200">
              <a:spcAft>
                <a:spcPts val="600"/>
              </a:spcAft>
              <a:buFont typeface="Arial" charset="0"/>
              <a:buChar char="•"/>
            </a:pPr>
            <a:r>
              <a:rPr lang="en-US" dirty="0"/>
              <a:t>Actions often speak louder to children (and adults) than words. </a:t>
            </a:r>
          </a:p>
          <a:p>
            <a:pPr>
              <a:spcAft>
                <a:spcPts val="600"/>
              </a:spcAft>
            </a:pPr>
            <a:r>
              <a:rPr lang="en-US" dirty="0">
                <a:hlinkClick r:id="rId2"/>
              </a:rPr>
              <a:t>Nurturing interactions video</a:t>
            </a:r>
            <a:endParaRPr lang="en-US" dirty="0"/>
          </a:p>
          <a:p>
            <a:endParaRPr lang="en-US" dirty="0"/>
          </a:p>
        </p:txBody>
      </p:sp>
    </p:spTree>
    <p:extLst>
      <p:ext uri="{BB962C8B-B14F-4D97-AF65-F5344CB8AC3E}">
        <p14:creationId xmlns:p14="http://schemas.microsoft.com/office/powerpoint/2010/main" val="2275780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533400" y="1663700"/>
            <a:ext cx="8305800" cy="4524315"/>
          </a:xfrm>
          <a:prstGeom prst="rect">
            <a:avLst/>
          </a:prstGeom>
          <a:noFill/>
        </p:spPr>
        <p:txBody>
          <a:bodyPr wrap="square" rtlCol="0">
            <a:spAutoFit/>
          </a:bodyPr>
          <a:lstStyle/>
          <a:p>
            <a:endParaRPr lang="en-US" dirty="0"/>
          </a:p>
          <a:p>
            <a:pPr marL="342900" indent="-342900">
              <a:buFont typeface="Arial"/>
              <a:buChar char="•"/>
            </a:pPr>
            <a:r>
              <a:rPr lang="en-US" dirty="0"/>
              <a:t>Parents can encourage polite, kind behaviors in their children by modeling positive behaviors. </a:t>
            </a:r>
          </a:p>
          <a:p>
            <a:endParaRPr lang="en-US" dirty="0"/>
          </a:p>
          <a:p>
            <a:pPr marL="342900" indent="-342900">
              <a:buFont typeface="Arial"/>
              <a:buChar char="•"/>
            </a:pPr>
            <a:r>
              <a:rPr lang="en-US" dirty="0"/>
              <a:t>Children learn from what they see more than what they hear. </a:t>
            </a:r>
          </a:p>
          <a:p>
            <a:endParaRPr lang="en-US" dirty="0"/>
          </a:p>
          <a:p>
            <a:pPr marL="342900" indent="-342900">
              <a:buFont typeface="Arial"/>
              <a:buChar char="•"/>
            </a:pPr>
            <a:r>
              <a:rPr lang="en-US" dirty="0"/>
              <a:t>If parents tell them to act peacefully and work hard, but they themselves are violent and lazy, they should expect children to follow their example and not their words. </a:t>
            </a:r>
          </a:p>
          <a:p>
            <a:pPr marL="342900" indent="-342900">
              <a:buFont typeface="Arial"/>
              <a:buChar char="•"/>
            </a:pPr>
            <a:endParaRPr lang="en-US" dirty="0"/>
          </a:p>
          <a:p>
            <a:endParaRPr lang="en-US" dirty="0"/>
          </a:p>
        </p:txBody>
      </p:sp>
      <p:sp>
        <p:nvSpPr>
          <p:cNvPr id="4" name="TextBox 3"/>
          <p:cNvSpPr txBox="1"/>
          <p:nvPr/>
        </p:nvSpPr>
        <p:spPr>
          <a:xfrm>
            <a:off x="723900" y="457200"/>
            <a:ext cx="7924800" cy="954107"/>
          </a:xfrm>
          <a:prstGeom prst="rect">
            <a:avLst/>
          </a:prstGeom>
          <a:noFill/>
        </p:spPr>
        <p:txBody>
          <a:bodyPr wrap="square" rtlCol="0">
            <a:spAutoFit/>
          </a:bodyPr>
          <a:lstStyle/>
          <a:p>
            <a:r>
              <a:rPr lang="en-US" sz="2800" b="1" i="1" dirty="0"/>
              <a:t>Children are like sponges that observe and absorb everything.</a:t>
            </a:r>
          </a:p>
        </p:txBody>
      </p:sp>
      <p:sp>
        <p:nvSpPr>
          <p:cNvPr id="5" name="TextBox 4"/>
          <p:cNvSpPr txBox="1"/>
          <p:nvPr/>
        </p:nvSpPr>
        <p:spPr>
          <a:xfrm>
            <a:off x="2904068" y="5994558"/>
            <a:ext cx="3488263" cy="461665"/>
          </a:xfrm>
          <a:prstGeom prst="rect">
            <a:avLst/>
          </a:prstGeom>
          <a:noFill/>
        </p:spPr>
        <p:txBody>
          <a:bodyPr wrap="none" rtlCol="0">
            <a:spAutoFit/>
          </a:bodyPr>
          <a:lstStyle/>
          <a:p>
            <a:r>
              <a:rPr lang="en-US" b="1" dirty="0"/>
              <a:t>Let’s play </a:t>
            </a:r>
            <a:r>
              <a:rPr lang="en-US" b="1" dirty="0" err="1"/>
              <a:t>Doba</a:t>
            </a:r>
            <a:r>
              <a:rPr lang="en-US" b="1" dirty="0"/>
              <a:t> </a:t>
            </a:r>
            <a:r>
              <a:rPr lang="en-US" b="1" dirty="0" err="1"/>
              <a:t>Doba</a:t>
            </a:r>
            <a:r>
              <a:rPr lang="en-US" b="1" dirty="0"/>
              <a:t>! </a:t>
            </a:r>
          </a:p>
        </p:txBody>
      </p:sp>
      <p:cxnSp>
        <p:nvCxnSpPr>
          <p:cNvPr id="6" name="Straight Connector 5"/>
          <p:cNvCxnSpPr/>
          <p:nvPr/>
        </p:nvCxnSpPr>
        <p:spPr bwMode="auto">
          <a:xfrm>
            <a:off x="1905000" y="5867400"/>
            <a:ext cx="5486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2259296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 name="Title 1"/>
          <p:cNvSpPr>
            <a:spLocks noGrp="1"/>
          </p:cNvSpPr>
          <p:nvPr>
            <p:ph type="title"/>
          </p:nvPr>
        </p:nvSpPr>
        <p:spPr>
          <a:xfrm>
            <a:off x="457200" y="2438400"/>
            <a:ext cx="8305800" cy="1219200"/>
          </a:xfrm>
        </p:spPr>
        <p:txBody>
          <a:bodyPr/>
          <a:lstStyle/>
          <a:p>
            <a:pPr lvl="0" algn="ctr"/>
            <a:r>
              <a:rPr lang="en-US" sz="2400" b="1" dirty="0"/>
              <a:t>How can playing with children encourage their positive development and behavior? </a:t>
            </a:r>
            <a:br>
              <a:rPr lang="en-US" sz="2400" dirty="0"/>
            </a:br>
            <a:br>
              <a:rPr lang="en-US" sz="2400" dirty="0">
                <a:latin typeface="Arial" charset="0"/>
                <a:ea typeface="MS PGothic" charset="0"/>
              </a:rPr>
            </a:br>
            <a:br>
              <a:rPr lang="en-US" sz="2400" dirty="0">
                <a:latin typeface="Arial" charset="0"/>
                <a:ea typeface="MS PGothic" charset="0"/>
              </a:rPr>
            </a:br>
            <a:endParaRPr lang="en-US" sz="2400" dirty="0">
              <a:latin typeface="Arial" charset="0"/>
              <a:ea typeface="MS PGothic" charset="0"/>
            </a:endParaRPr>
          </a:p>
        </p:txBody>
      </p:sp>
      <p:sp>
        <p:nvSpPr>
          <p:cNvPr id="3" name="Content Placeholder 2"/>
          <p:cNvSpPr>
            <a:spLocks noGrp="1"/>
          </p:cNvSpPr>
          <p:nvPr>
            <p:ph idx="1"/>
          </p:nvPr>
        </p:nvSpPr>
        <p:spPr>
          <a:xfrm>
            <a:off x="457200" y="2133600"/>
            <a:ext cx="8305800" cy="1219200"/>
          </a:xfrm>
        </p:spPr>
        <p:txBody>
          <a:bodyPr>
            <a:normAutofit/>
          </a:bodyPr>
          <a:lstStyle/>
          <a:p>
            <a:pPr>
              <a:defRPr/>
            </a:pPr>
            <a:endParaRPr lang="en-US" dirty="0">
              <a:latin typeface="Arial" charset="0"/>
              <a:ea typeface="ＭＳ Ｐゴシック" charset="0"/>
              <a:cs typeface="Arial" charset="0"/>
            </a:endParaRPr>
          </a:p>
          <a:p>
            <a:pPr algn="ctr">
              <a:defRPr/>
            </a:pPr>
            <a:endParaRPr lang="en-US" dirty="0"/>
          </a:p>
        </p:txBody>
      </p:sp>
      <p:sp>
        <p:nvSpPr>
          <p:cNvPr id="5" name="Title 1"/>
          <p:cNvSpPr txBox="1">
            <a:spLocks/>
          </p:cNvSpPr>
          <p:nvPr/>
        </p:nvSpPr>
        <p:spPr bwMode="auto">
          <a:xfrm>
            <a:off x="457200" y="762000"/>
            <a:ext cx="8305800" cy="12192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a:t>Think and share</a:t>
            </a:r>
            <a:endParaRPr lang="en-US" b="1" u="sng" kern="0" dirty="0"/>
          </a:p>
        </p:txBody>
      </p:sp>
    </p:spTree>
    <p:extLst>
      <p:ext uri="{BB962C8B-B14F-4D97-AF65-F5344CB8AC3E}">
        <p14:creationId xmlns:p14="http://schemas.microsoft.com/office/powerpoint/2010/main" val="2321187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57200"/>
            <a:ext cx="8305800" cy="1219200"/>
          </a:xfrm>
        </p:spPr>
        <p:txBody>
          <a:bodyPr/>
          <a:lstStyle/>
          <a:p>
            <a:r>
              <a:rPr lang="en-US" b="1" u="sng" dirty="0"/>
              <a:t>What do children and parents learn through play? </a:t>
            </a:r>
          </a:p>
        </p:txBody>
      </p:sp>
      <p:sp>
        <p:nvSpPr>
          <p:cNvPr id="6" name="Content Placeholder 5"/>
          <p:cNvSpPr>
            <a:spLocks noGrp="1"/>
          </p:cNvSpPr>
          <p:nvPr>
            <p:ph idx="1"/>
          </p:nvPr>
        </p:nvSpPr>
        <p:spPr>
          <a:xfrm>
            <a:off x="457200" y="2286000"/>
            <a:ext cx="8305800" cy="3429000"/>
          </a:xfrm>
        </p:spPr>
        <p:txBody>
          <a:bodyPr/>
          <a:lstStyle/>
          <a:p>
            <a:pPr lvl="0">
              <a:buFont typeface="Arial"/>
              <a:buChar char="•"/>
            </a:pPr>
            <a:r>
              <a:rPr lang="en-US" sz="2000" dirty="0"/>
              <a:t>Children learn social skills, such as taking turns and sharing.</a:t>
            </a:r>
          </a:p>
          <a:p>
            <a:pPr marL="0" lvl="0" indent="0"/>
            <a:endParaRPr lang="en-US" sz="2000" dirty="0"/>
          </a:p>
          <a:p>
            <a:pPr lvl="0">
              <a:buFont typeface="Arial"/>
              <a:buChar char="•"/>
            </a:pPr>
            <a:r>
              <a:rPr lang="en-US" sz="2000" dirty="0"/>
              <a:t>Children learn how to use their imaginations – play fosters creativity!</a:t>
            </a:r>
          </a:p>
          <a:p>
            <a:pPr marL="0" lvl="0" indent="0"/>
            <a:r>
              <a:rPr lang="en-US" sz="2000" dirty="0"/>
              <a:t> </a:t>
            </a:r>
          </a:p>
          <a:p>
            <a:pPr lvl="0">
              <a:buFont typeface="Arial"/>
              <a:buChar char="•"/>
            </a:pPr>
            <a:r>
              <a:rPr lang="en-US" sz="2000" dirty="0"/>
              <a:t>Parents learn more about their children’s likes and preferences, skills and abilities. </a:t>
            </a:r>
          </a:p>
          <a:p>
            <a:pPr marL="0" lvl="0" indent="0"/>
            <a:endParaRPr lang="en-US" sz="2000" dirty="0"/>
          </a:p>
          <a:p>
            <a:pPr lvl="0">
              <a:buFont typeface="Arial"/>
              <a:buChar char="•"/>
            </a:pPr>
            <a:r>
              <a:rPr lang="en-US" sz="2000" dirty="0"/>
              <a:t>Parents playing with children improves children’s self-esteem; children feel they are important to their parents!</a:t>
            </a:r>
          </a:p>
          <a:p>
            <a:endParaRPr lang="en-US" dirty="0"/>
          </a:p>
        </p:txBody>
      </p:sp>
    </p:spTree>
    <p:extLst>
      <p:ext uri="{BB962C8B-B14F-4D97-AF65-F5344CB8AC3E}">
        <p14:creationId xmlns:p14="http://schemas.microsoft.com/office/powerpoint/2010/main" val="242160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 calcmode="lin" valueType="num">
                                      <p:cBhvr additive="base">
                                        <p:cTn id="2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1" name="Title 1"/>
          <p:cNvSpPr>
            <a:spLocks noGrp="1"/>
          </p:cNvSpPr>
          <p:nvPr>
            <p:ph type="title"/>
          </p:nvPr>
        </p:nvSpPr>
        <p:spPr>
          <a:xfrm>
            <a:off x="190500" y="304800"/>
            <a:ext cx="8839200" cy="1752600"/>
          </a:xfrm>
        </p:spPr>
        <p:txBody>
          <a:bodyPr/>
          <a:lstStyle/>
          <a:p>
            <a:r>
              <a:rPr lang="en-US" b="1" u="sng" dirty="0">
                <a:latin typeface="Arial" charset="0"/>
                <a:ea typeface="MS PGothic" charset="0"/>
              </a:rPr>
              <a:t>How parents should play with children?</a:t>
            </a:r>
          </a:p>
        </p:txBody>
      </p:sp>
      <p:sp>
        <p:nvSpPr>
          <p:cNvPr id="2" name="Content Placeholder 1"/>
          <p:cNvSpPr>
            <a:spLocks noGrp="1"/>
          </p:cNvSpPr>
          <p:nvPr>
            <p:ph idx="1"/>
          </p:nvPr>
        </p:nvSpPr>
        <p:spPr>
          <a:xfrm>
            <a:off x="208084" y="1145930"/>
            <a:ext cx="8631115" cy="5712069"/>
          </a:xfrm>
        </p:spPr>
        <p:txBody>
          <a:bodyPr/>
          <a:lstStyle/>
          <a:p>
            <a:pPr marL="1314450" indent="-857250">
              <a:spcBef>
                <a:spcPts val="600"/>
              </a:spcBef>
              <a:buFont typeface="Arial" panose="020B0604020202020204" pitchFamily="34" charset="0"/>
              <a:buChar char="•"/>
              <a:defRPr/>
            </a:pPr>
            <a:r>
              <a:rPr lang="en-US" sz="2000" dirty="0"/>
              <a:t>Sit near your child and on their level.</a:t>
            </a:r>
          </a:p>
          <a:p>
            <a:pPr marL="1314450" indent="-857250">
              <a:spcBef>
                <a:spcPts val="600"/>
              </a:spcBef>
              <a:buFont typeface="Arial" panose="020B0604020202020204" pitchFamily="34" charset="0"/>
              <a:buChar char="•"/>
              <a:defRPr/>
            </a:pPr>
            <a:r>
              <a:rPr lang="en-US" sz="2000" dirty="0"/>
              <a:t>Follow your child’s lead and take their suggestions of what to play.</a:t>
            </a:r>
          </a:p>
          <a:p>
            <a:pPr marL="1314450" indent="-857250">
              <a:spcBef>
                <a:spcPts val="600"/>
              </a:spcBef>
              <a:buFont typeface="Arial" panose="020B0604020202020204" pitchFamily="34" charset="0"/>
              <a:buChar char="•"/>
              <a:defRPr/>
            </a:pPr>
            <a:r>
              <a:rPr lang="en-US" sz="2000" dirty="0"/>
              <a:t>Pace the play to suit your child’s developmental level.</a:t>
            </a:r>
          </a:p>
          <a:p>
            <a:pPr marL="1314450" indent="-857250">
              <a:spcBef>
                <a:spcPts val="600"/>
              </a:spcBef>
              <a:buFont typeface="Arial" panose="020B0604020202020204" pitchFamily="34" charset="0"/>
              <a:buChar char="•"/>
              <a:defRPr/>
            </a:pPr>
            <a:r>
              <a:rPr lang="en-US" sz="2000" dirty="0"/>
              <a:t>Have fun and laugh together!</a:t>
            </a:r>
          </a:p>
          <a:p>
            <a:pPr marL="1314450" indent="-857250">
              <a:spcBef>
                <a:spcPts val="600"/>
              </a:spcBef>
              <a:buFont typeface="Arial" panose="020B0604020202020204" pitchFamily="34" charset="0"/>
              <a:buChar char="•"/>
              <a:defRPr/>
            </a:pPr>
            <a:r>
              <a:rPr lang="en-US" sz="2000" dirty="0"/>
              <a:t>Encourage creativity</a:t>
            </a:r>
          </a:p>
          <a:p>
            <a:pPr marL="1314450" indent="-857250">
              <a:spcBef>
                <a:spcPts val="600"/>
              </a:spcBef>
              <a:buFont typeface="Arial" panose="020B0604020202020204" pitchFamily="34" charset="0"/>
              <a:buChar char="•"/>
              <a:defRPr/>
            </a:pPr>
            <a:r>
              <a:rPr lang="en-US" sz="2000" dirty="0"/>
              <a:t>Explore dreams and hopes for the future through imagination</a:t>
            </a:r>
          </a:p>
          <a:p>
            <a:pPr marL="1314450" indent="-857250">
              <a:spcBef>
                <a:spcPts val="600"/>
              </a:spcBef>
              <a:buFont typeface="Arial" panose="020B0604020202020204" pitchFamily="34" charset="0"/>
              <a:buChar char="•"/>
              <a:defRPr/>
            </a:pPr>
            <a:r>
              <a:rPr lang="en-US" sz="2000" dirty="0"/>
              <a:t>Describe and talk about what children are doing</a:t>
            </a:r>
          </a:p>
          <a:p>
            <a:pPr marL="1314450" indent="-857250">
              <a:spcBef>
                <a:spcPts val="600"/>
              </a:spcBef>
              <a:buFont typeface="Arial" panose="020B0604020202020204" pitchFamily="34" charset="0"/>
              <a:buChar char="•"/>
              <a:defRPr/>
            </a:pPr>
            <a:r>
              <a:rPr lang="en-US" sz="2000" dirty="0"/>
              <a:t>Coach positive peer and sibling play</a:t>
            </a:r>
          </a:p>
          <a:p>
            <a:pPr marL="1314450" indent="-857250">
              <a:spcBef>
                <a:spcPts val="600"/>
              </a:spcBef>
              <a:buFont typeface="Arial" panose="020B0604020202020204" pitchFamily="34" charset="0"/>
              <a:buChar char="•"/>
              <a:defRPr/>
            </a:pPr>
            <a:r>
              <a:rPr lang="en-US" sz="2000" dirty="0"/>
              <a:t>Encourage independent problem-solving</a:t>
            </a:r>
          </a:p>
          <a:p>
            <a:pPr marL="1314450" indent="-857250">
              <a:spcBef>
                <a:spcPts val="600"/>
              </a:spcBef>
              <a:buFont typeface="Arial" panose="020B0604020202020204" pitchFamily="34" charset="0"/>
              <a:buChar char="•"/>
              <a:defRPr/>
            </a:pPr>
            <a:r>
              <a:rPr lang="en-US" sz="2000" dirty="0"/>
              <a:t>Give positive attention and approval to play</a:t>
            </a:r>
          </a:p>
          <a:p>
            <a:pPr marL="1314450" indent="-857250">
              <a:spcBef>
                <a:spcPts val="600"/>
              </a:spcBef>
              <a:buFont typeface="Arial" panose="020B0604020202020204" pitchFamily="34" charset="0"/>
              <a:buChar char="•"/>
              <a:defRPr/>
            </a:pPr>
            <a:r>
              <a:rPr lang="en-US" sz="2000" dirty="0"/>
              <a:t>Stop inappropriate play immediately</a:t>
            </a:r>
          </a:p>
          <a:p>
            <a:pPr marL="1314450" indent="-857250">
              <a:spcBef>
                <a:spcPts val="600"/>
              </a:spcBef>
              <a:buFont typeface="Arial" panose="020B0604020202020204" pitchFamily="34" charset="0"/>
              <a:buChar char="•"/>
              <a:defRPr/>
            </a:pPr>
            <a:r>
              <a:rPr lang="en-US" sz="2000" dirty="0"/>
              <a:t>Avoid power struggles</a:t>
            </a:r>
          </a:p>
        </p:txBody>
      </p:sp>
    </p:spTree>
    <p:extLst>
      <p:ext uri="{BB962C8B-B14F-4D97-AF65-F5344CB8AC3E}">
        <p14:creationId xmlns:p14="http://schemas.microsoft.com/office/powerpoint/2010/main" val="1451849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r>
              <a:rPr lang="en-US" b="1" dirty="0">
                <a:hlinkClick r:id="rId2"/>
              </a:rPr>
              <a:t>Quality time video</a:t>
            </a:r>
            <a:endParaRPr lang="en-US" b="1" dirty="0"/>
          </a:p>
        </p:txBody>
      </p:sp>
      <p:sp>
        <p:nvSpPr>
          <p:cNvPr id="4" name="Content Placeholder 3"/>
          <p:cNvSpPr>
            <a:spLocks noGrp="1"/>
          </p:cNvSpPr>
          <p:nvPr>
            <p:ph sz="half" idx="10"/>
          </p:nvPr>
        </p:nvSpPr>
        <p:spPr/>
        <p:txBody>
          <a:bodyPr/>
          <a:lstStyle/>
          <a:p>
            <a:endParaRPr lang="en-US"/>
          </a:p>
        </p:txBody>
      </p:sp>
    </p:spTree>
    <p:extLst>
      <p:ext uri="{BB962C8B-B14F-4D97-AF65-F5344CB8AC3E}">
        <p14:creationId xmlns:p14="http://schemas.microsoft.com/office/powerpoint/2010/main" val="447948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b="1" u="sng" dirty="0"/>
              <a:t>Role-play for skills practice </a:t>
            </a:r>
          </a:p>
        </p:txBody>
      </p:sp>
      <p:sp>
        <p:nvSpPr>
          <p:cNvPr id="2" name="Content Placeholder 1"/>
          <p:cNvSpPr>
            <a:spLocks noGrp="1"/>
          </p:cNvSpPr>
          <p:nvPr>
            <p:ph idx="1"/>
          </p:nvPr>
        </p:nvSpPr>
        <p:spPr/>
        <p:txBody>
          <a:bodyPr/>
          <a:lstStyle/>
          <a:p>
            <a:pPr marL="457200" indent="0">
              <a:spcBef>
                <a:spcPts val="600"/>
              </a:spcBef>
              <a:defRPr/>
            </a:pPr>
            <a:r>
              <a:rPr lang="en-US" b="1" dirty="0"/>
              <a:t>Scenario </a:t>
            </a:r>
            <a:r>
              <a:rPr lang="en-US" dirty="0"/>
              <a:t>- The ‘parent’ is really bossy and direct everything the ‘child’ does when they are playing together.</a:t>
            </a:r>
          </a:p>
        </p:txBody>
      </p:sp>
    </p:spTree>
    <p:extLst>
      <p:ext uri="{BB962C8B-B14F-4D97-AF65-F5344CB8AC3E}">
        <p14:creationId xmlns:p14="http://schemas.microsoft.com/office/powerpoint/2010/main" val="38747769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F724E-7CDB-6C48-B4E5-C4801E48B177}"/>
              </a:ext>
            </a:extLst>
          </p:cNvPr>
          <p:cNvSpPr>
            <a:spLocks noGrp="1"/>
          </p:cNvSpPr>
          <p:nvPr>
            <p:ph type="title"/>
          </p:nvPr>
        </p:nvSpPr>
        <p:spPr>
          <a:xfrm>
            <a:off x="457200" y="609600"/>
            <a:ext cx="8305800" cy="1219200"/>
          </a:xfrm>
        </p:spPr>
        <p:txBody>
          <a:bodyPr/>
          <a:lstStyle/>
          <a:p>
            <a:r>
              <a:rPr lang="fr-FR" b="1" u="sng" dirty="0" err="1"/>
              <a:t>Think</a:t>
            </a:r>
            <a:r>
              <a:rPr lang="fr-FR" b="1" u="sng" dirty="0"/>
              <a:t> and </a:t>
            </a:r>
            <a:r>
              <a:rPr lang="fr-FR" b="1" u="sng" dirty="0" err="1"/>
              <a:t>share</a:t>
            </a:r>
            <a:endParaRPr lang="fr-FR" b="1" u="sng" dirty="0"/>
          </a:p>
        </p:txBody>
      </p:sp>
      <p:sp>
        <p:nvSpPr>
          <p:cNvPr id="3" name="Content Placeholder 2">
            <a:extLst>
              <a:ext uri="{FF2B5EF4-FFF2-40B4-BE49-F238E27FC236}">
                <a16:creationId xmlns:a16="http://schemas.microsoft.com/office/drawing/2014/main" id="{AA595CCF-0460-7C46-910F-F909B9335AC0}"/>
              </a:ext>
            </a:extLst>
          </p:cNvPr>
          <p:cNvSpPr>
            <a:spLocks noGrp="1"/>
          </p:cNvSpPr>
          <p:nvPr>
            <p:ph sz="half" idx="1"/>
          </p:nvPr>
        </p:nvSpPr>
        <p:spPr>
          <a:xfrm>
            <a:off x="457200" y="2057400"/>
            <a:ext cx="7620000" cy="4495800"/>
          </a:xfrm>
        </p:spPr>
        <p:txBody>
          <a:bodyPr/>
          <a:lstStyle/>
          <a:p>
            <a:r>
              <a:rPr lang="en-GB" b="1" i="1" dirty="0"/>
              <a:t>What is praise and why is praise good for children?</a:t>
            </a:r>
          </a:p>
          <a:p>
            <a:endParaRPr lang="en-GB" b="1" i="1" dirty="0"/>
          </a:p>
          <a:p>
            <a:endParaRPr lang="en-GB" b="1" i="1" dirty="0"/>
          </a:p>
          <a:p>
            <a:r>
              <a:rPr lang="en-GB" b="1" i="1" dirty="0"/>
              <a:t>How does praising children make parents feel?</a:t>
            </a:r>
            <a:endParaRPr lang="fr-FR" b="1" dirty="0"/>
          </a:p>
        </p:txBody>
      </p:sp>
    </p:spTree>
    <p:extLst>
      <p:ext uri="{BB962C8B-B14F-4D97-AF65-F5344CB8AC3E}">
        <p14:creationId xmlns:p14="http://schemas.microsoft.com/office/powerpoint/2010/main" val="158378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993" name="Title 1"/>
          <p:cNvSpPr>
            <a:spLocks noGrp="1"/>
          </p:cNvSpPr>
          <p:nvPr>
            <p:ph type="title"/>
          </p:nvPr>
        </p:nvSpPr>
        <p:spPr>
          <a:xfrm>
            <a:off x="474785" y="304800"/>
            <a:ext cx="8305800" cy="685800"/>
          </a:xfrm>
        </p:spPr>
        <p:txBody>
          <a:bodyPr/>
          <a:lstStyle/>
          <a:p>
            <a:r>
              <a:rPr lang="en-US" b="1" u="sng" dirty="0">
                <a:latin typeface="Arial" charset="0"/>
                <a:ea typeface="MS PGothic" charset="0"/>
              </a:rPr>
              <a:t>Effective praise and encouragement</a:t>
            </a:r>
          </a:p>
        </p:txBody>
      </p:sp>
      <p:sp>
        <p:nvSpPr>
          <p:cNvPr id="3" name="Content Placeholder 2"/>
          <p:cNvSpPr>
            <a:spLocks noGrp="1"/>
          </p:cNvSpPr>
          <p:nvPr>
            <p:ph idx="1"/>
          </p:nvPr>
        </p:nvSpPr>
        <p:spPr>
          <a:xfrm>
            <a:off x="457200" y="1163516"/>
            <a:ext cx="8305800" cy="4572000"/>
          </a:xfrm>
          <a:noFill/>
        </p:spPr>
        <p:txBody>
          <a:bodyPr>
            <a:normAutofit fontScale="70000" lnSpcReduction="20000"/>
          </a:bodyPr>
          <a:lstStyle/>
          <a:p>
            <a:pPr marL="800100" indent="-457200">
              <a:lnSpc>
                <a:spcPct val="120000"/>
              </a:lnSpc>
              <a:buFont typeface="Arial" panose="020B0604020202020204" pitchFamily="34" charset="0"/>
              <a:buChar char="•"/>
            </a:pPr>
            <a:r>
              <a:rPr lang="en-US" dirty="0"/>
              <a:t>Decide what values, positive character traits or new behaviors are most</a:t>
            </a:r>
          </a:p>
          <a:p>
            <a:pPr marL="800100" indent="-457200">
              <a:lnSpc>
                <a:spcPct val="120000"/>
              </a:lnSpc>
              <a:buFont typeface="Arial" panose="020B0604020202020204" pitchFamily="34" charset="0"/>
              <a:buChar char="•"/>
            </a:pPr>
            <a:r>
              <a:rPr lang="en-US" dirty="0"/>
              <a:t>important for a child to develop at various stages of development.</a:t>
            </a:r>
          </a:p>
          <a:p>
            <a:pPr marL="800100" indent="-457200">
              <a:lnSpc>
                <a:spcPct val="120000"/>
              </a:lnSpc>
              <a:buFont typeface="Arial" panose="020B0604020202020204" pitchFamily="34" charset="0"/>
              <a:buChar char="•"/>
            </a:pPr>
            <a:r>
              <a:rPr lang="en-US" dirty="0"/>
              <a:t>Look for opportunities to reinforce them.</a:t>
            </a:r>
          </a:p>
          <a:p>
            <a:pPr marL="800100" indent="-457200">
              <a:lnSpc>
                <a:spcPct val="120000"/>
              </a:lnSpc>
              <a:buFont typeface="Arial" panose="020B0604020202020204" pitchFamily="34" charset="0"/>
              <a:buChar char="•"/>
            </a:pPr>
            <a:r>
              <a:rPr lang="en-US" dirty="0"/>
              <a:t>Describe exactly what a child did to elicit praise. </a:t>
            </a:r>
          </a:p>
          <a:p>
            <a:pPr marL="800100" indent="-457200">
              <a:lnSpc>
                <a:spcPct val="120000"/>
              </a:lnSpc>
              <a:buFont typeface="Arial" panose="020B0604020202020204" pitchFamily="34" charset="0"/>
              <a:buChar char="•"/>
            </a:pPr>
            <a:r>
              <a:rPr lang="en-US" dirty="0"/>
              <a:t>Try to give praise as soon as you notice good behavior. Prompt praise is best because the child will be most aware of what they did to deserve it.</a:t>
            </a:r>
          </a:p>
          <a:p>
            <a:pPr marL="800100" indent="-457200">
              <a:lnSpc>
                <a:spcPct val="120000"/>
              </a:lnSpc>
              <a:buFont typeface="Arial" panose="020B0604020202020204" pitchFamily="34" charset="0"/>
              <a:buChar char="•"/>
            </a:pPr>
            <a:r>
              <a:rPr lang="en-US" dirty="0"/>
              <a:t>Don’t hesitate to praise children daily. A child needs to know that their parent has noticed the good habits they are developing.</a:t>
            </a:r>
          </a:p>
          <a:p>
            <a:pPr marL="800100" indent="-457200">
              <a:lnSpc>
                <a:spcPct val="120000"/>
              </a:lnSpc>
              <a:buFont typeface="Arial" panose="020B0604020202020204" pitchFamily="34" charset="0"/>
              <a:buChar char="•"/>
            </a:pPr>
            <a:r>
              <a:rPr lang="en-US" dirty="0"/>
              <a:t>Praise children for trying hard. Don’t wait for perfection!</a:t>
            </a:r>
          </a:p>
          <a:p>
            <a:pPr marL="800100" indent="-457200">
              <a:lnSpc>
                <a:spcPct val="120000"/>
              </a:lnSpc>
              <a:buFont typeface="Arial" panose="020B0604020202020204" pitchFamily="34" charset="0"/>
              <a:buChar char="•"/>
            </a:pPr>
            <a:r>
              <a:rPr lang="en-US" dirty="0"/>
              <a:t>You can also praise children nonverbally with a hug or smile!</a:t>
            </a:r>
          </a:p>
        </p:txBody>
      </p:sp>
      <p:cxnSp>
        <p:nvCxnSpPr>
          <p:cNvPr id="4" name="Straight Connector 3"/>
          <p:cNvCxnSpPr/>
          <p:nvPr/>
        </p:nvCxnSpPr>
        <p:spPr bwMode="auto">
          <a:xfrm>
            <a:off x="2151185" y="5867400"/>
            <a:ext cx="4953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 name="Rectangle 4"/>
          <p:cNvSpPr/>
          <p:nvPr/>
        </p:nvSpPr>
        <p:spPr>
          <a:xfrm>
            <a:off x="1143000" y="6022731"/>
            <a:ext cx="7848600" cy="400110"/>
          </a:xfrm>
          <a:prstGeom prst="rect">
            <a:avLst/>
          </a:prstGeom>
        </p:spPr>
        <p:txBody>
          <a:bodyPr wrap="square">
            <a:spAutoFit/>
          </a:bodyPr>
          <a:lstStyle/>
          <a:p>
            <a:r>
              <a:rPr lang="en-US" sz="2000" b="1" dirty="0"/>
              <a:t>What are some other ways to non-verbally praise children?</a:t>
            </a:r>
          </a:p>
        </p:txBody>
      </p:sp>
    </p:spTree>
    <p:extLst>
      <p:ext uri="{BB962C8B-B14F-4D97-AF65-F5344CB8AC3E}">
        <p14:creationId xmlns:p14="http://schemas.microsoft.com/office/powerpoint/2010/main" val="26039349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7215" y="228600"/>
            <a:ext cx="8305800" cy="1219200"/>
          </a:xfrm>
        </p:spPr>
        <p:txBody>
          <a:bodyPr/>
          <a:lstStyle/>
          <a:p>
            <a:r>
              <a:rPr lang="en-US" b="1" u="sng" dirty="0"/>
              <a:t>Let’s Practice! </a:t>
            </a:r>
          </a:p>
        </p:txBody>
      </p:sp>
      <p:sp>
        <p:nvSpPr>
          <p:cNvPr id="4" name="TextBox 3"/>
          <p:cNvSpPr txBox="1"/>
          <p:nvPr/>
        </p:nvSpPr>
        <p:spPr>
          <a:xfrm>
            <a:off x="287215" y="962262"/>
            <a:ext cx="8551985" cy="5262979"/>
          </a:xfrm>
          <a:prstGeom prst="rect">
            <a:avLst/>
          </a:prstGeom>
          <a:noFill/>
        </p:spPr>
        <p:txBody>
          <a:bodyPr wrap="square" rtlCol="0">
            <a:spAutoFit/>
          </a:bodyPr>
          <a:lstStyle/>
          <a:p>
            <a:r>
              <a:rPr lang="en-US" sz="1600" b="1" dirty="0"/>
              <a:t>Groups 1 : </a:t>
            </a:r>
            <a:r>
              <a:rPr lang="en-US" sz="1600" dirty="0"/>
              <a:t>Parenting Skills Curriculum for caregivers of children – Session 4: Understanding brain development – children need love to be healthy</a:t>
            </a:r>
          </a:p>
          <a:p>
            <a:r>
              <a:rPr lang="en-US" sz="1600" dirty="0"/>
              <a:t>• Activity 2: What is happening in our children’s brains</a:t>
            </a:r>
          </a:p>
          <a:p>
            <a:endParaRPr lang="en-US" sz="1600" dirty="0"/>
          </a:p>
          <a:p>
            <a:r>
              <a:rPr lang="en-US" sz="1600" b="1" dirty="0"/>
              <a:t>Group 2: </a:t>
            </a:r>
            <a:r>
              <a:rPr lang="en-US" sz="1600" dirty="0"/>
              <a:t>Parenting Skills Curriculum for caregivers of 0-5 – Session 4 – Building brains</a:t>
            </a:r>
          </a:p>
          <a:p>
            <a:pPr marL="190500" indent="-190500">
              <a:buFont typeface="Arial" panose="020B0604020202020204" pitchFamily="34" charset="0"/>
              <a:buChar char="•"/>
            </a:pPr>
            <a:r>
              <a:rPr lang="en-US" sz="1600" dirty="0"/>
              <a:t>Activity 3. The amazing brain</a:t>
            </a:r>
          </a:p>
          <a:p>
            <a:endParaRPr lang="en-US" sz="1600" dirty="0"/>
          </a:p>
          <a:p>
            <a:r>
              <a:rPr lang="en-US" sz="1600" b="1" dirty="0"/>
              <a:t>Group 3: </a:t>
            </a:r>
            <a:r>
              <a:rPr lang="en-US" sz="1600" dirty="0"/>
              <a:t>Parenting Skills Curriculum for caregivers of 0-5 - Session 5: Playing to learn and love</a:t>
            </a:r>
          </a:p>
          <a:p>
            <a:r>
              <a:rPr lang="en-US" sz="1600" dirty="0"/>
              <a:t>• </a:t>
            </a:r>
            <a:r>
              <a:rPr lang="en-US" sz="1600" dirty="0">
                <a:latin typeface="AkzidenzGroteskBE-Light"/>
              </a:rPr>
              <a:t>Activity 2: How infants and children develop</a:t>
            </a:r>
          </a:p>
          <a:p>
            <a:pPr marL="138113" indent="-138113">
              <a:buFont typeface="Arial" panose="020B0604020202020204" pitchFamily="34" charset="0"/>
              <a:buChar char="•"/>
            </a:pPr>
            <a:r>
              <a:rPr lang="en-US" sz="1600" dirty="0">
                <a:latin typeface="AkzidenzGroteskBE-Light"/>
              </a:rPr>
              <a:t>Activity 3: Serve and return to build relationships and brains</a:t>
            </a:r>
            <a:endParaRPr lang="en-US" sz="1600" dirty="0"/>
          </a:p>
          <a:p>
            <a:endParaRPr lang="en-US" sz="1600" dirty="0"/>
          </a:p>
          <a:p>
            <a:r>
              <a:rPr lang="en-US" sz="1600" b="1" dirty="0"/>
              <a:t>Group 4: </a:t>
            </a:r>
            <a:r>
              <a:rPr lang="en-US" sz="1600" dirty="0"/>
              <a:t>Parenting Skills Curriculum for caregivers of adolescents – Session 5: Building positive relationships and creating spaces for dialogue</a:t>
            </a:r>
          </a:p>
          <a:p>
            <a:r>
              <a:rPr lang="en-US" sz="1600" dirty="0"/>
              <a:t>• </a:t>
            </a:r>
            <a:r>
              <a:rPr lang="en-US" sz="1600" dirty="0">
                <a:latin typeface="AkzidenzGroteskBE-Light"/>
              </a:rPr>
              <a:t>Activity 4: </a:t>
            </a:r>
            <a:r>
              <a:rPr lang="en-US" sz="1600" dirty="0"/>
              <a:t>Spending quality family time together</a:t>
            </a:r>
          </a:p>
          <a:p>
            <a:r>
              <a:rPr lang="en-US" sz="1600" dirty="0">
                <a:latin typeface="AkzidenzGroteskBE-Light"/>
              </a:rPr>
              <a:t>• Activity 5: Encouragement and praise</a:t>
            </a:r>
          </a:p>
          <a:p>
            <a:endParaRPr lang="en-US" sz="1600" dirty="0"/>
          </a:p>
          <a:p>
            <a:r>
              <a:rPr lang="en-US" sz="1600" b="1" dirty="0"/>
              <a:t>Group 5: </a:t>
            </a:r>
            <a:r>
              <a:rPr lang="en-US" sz="1600" dirty="0"/>
              <a:t>Parenting Skills Curriculum for caregivers of adolescents – </a:t>
            </a:r>
            <a:r>
              <a:rPr lang="en-US" sz="1600" dirty="0">
                <a:latin typeface="AkzidenzGroteskBE-Light"/>
              </a:rPr>
              <a:t>Session 5: Building positive relationships and creating spaces for dialogue</a:t>
            </a:r>
          </a:p>
          <a:p>
            <a:r>
              <a:rPr lang="en-US" sz="1600" dirty="0"/>
              <a:t>• Activity 6: Showing interest in your teenager’s life</a:t>
            </a:r>
          </a:p>
          <a:p>
            <a:endParaRPr lang="en-US" sz="1600" dirty="0"/>
          </a:p>
        </p:txBody>
      </p:sp>
    </p:spTree>
    <p:extLst>
      <p:ext uri="{BB962C8B-B14F-4D97-AF65-F5344CB8AC3E}">
        <p14:creationId xmlns:p14="http://schemas.microsoft.com/office/powerpoint/2010/main" val="1232115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762000" y="533400"/>
            <a:ext cx="7772400" cy="1200329"/>
          </a:xfrm>
          <a:prstGeom prst="rect">
            <a:avLst/>
          </a:prstGeom>
        </p:spPr>
        <p:txBody>
          <a:bodyPr wrap="square">
            <a:spAutoFit/>
          </a:bodyPr>
          <a:lstStyle/>
          <a:p>
            <a:r>
              <a:rPr lang="en-US" sz="3600" b="1" u="sng" kern="0" dirty="0">
                <a:solidFill>
                  <a:prstClr val="black"/>
                </a:solidFill>
                <a:latin typeface="Arial"/>
                <a:ea typeface="MS PGothic" pitchFamily="34" charset="-128"/>
                <a:cs typeface="Arial"/>
              </a:rPr>
              <a:t>Activity: What do you remember from yesterday? </a:t>
            </a:r>
            <a:endParaRPr lang="en-US" dirty="0"/>
          </a:p>
        </p:txBody>
      </p:sp>
      <p:sp>
        <p:nvSpPr>
          <p:cNvPr id="8" name="Rectangle 7"/>
          <p:cNvSpPr/>
          <p:nvPr/>
        </p:nvSpPr>
        <p:spPr>
          <a:xfrm>
            <a:off x="747215" y="2133600"/>
            <a:ext cx="7391400" cy="3477875"/>
          </a:xfrm>
          <a:prstGeom prst="rect">
            <a:avLst/>
          </a:prstGeom>
        </p:spPr>
        <p:txBody>
          <a:bodyPr wrap="square">
            <a:spAutoFit/>
          </a:bodyPr>
          <a:lstStyle/>
          <a:p>
            <a:pPr marL="342900" indent="-342900">
              <a:buFont typeface="Arial" panose="020B0604020202020204" pitchFamily="34" charset="0"/>
              <a:buChar char="•"/>
            </a:pPr>
            <a:r>
              <a:rPr lang="en-US" sz="2200" dirty="0">
                <a:latin typeface="+mn-lt"/>
                <a:ea typeface="MS PGothic" pitchFamily="34" charset="-128"/>
                <a:cs typeface="MS PGothic" charset="0"/>
              </a:rPr>
              <a:t>Stand up and form a circle. We will throw the ball to each other.</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Each person who catches the ball will say one thing he or she remembers from yesterday. Then they will throw the ball to someone else.</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This exercise will help us all remember the key points from the previous day. Repetition helps improve memory!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457200"/>
            <a:ext cx="8305800" cy="1219200"/>
          </a:xfrm>
        </p:spPr>
        <p:txBody>
          <a:bodyPr/>
          <a:lstStyle/>
          <a:p>
            <a:r>
              <a:rPr lang="en-US" b="1" u="sng" dirty="0"/>
              <a:t>Debrief </a:t>
            </a:r>
          </a:p>
        </p:txBody>
      </p:sp>
      <p:sp>
        <p:nvSpPr>
          <p:cNvPr id="4" name="Rectangle 3"/>
          <p:cNvSpPr/>
          <p:nvPr/>
        </p:nvSpPr>
        <p:spPr>
          <a:xfrm>
            <a:off x="381000" y="1371600"/>
            <a:ext cx="8299938" cy="4524315"/>
          </a:xfrm>
          <a:prstGeom prst="rect">
            <a:avLst/>
          </a:prstGeom>
        </p:spPr>
        <p:txBody>
          <a:bodyPr wrap="square">
            <a:spAutoFit/>
          </a:bodyPr>
          <a:lstStyle/>
          <a:p>
            <a:r>
              <a:rPr lang="en-US" b="1" dirty="0">
                <a:latin typeface="+mn-lt"/>
              </a:rPr>
              <a:t>Step 1: Self-evaluation</a:t>
            </a:r>
          </a:p>
          <a:p>
            <a:pPr marL="342900" indent="-342900">
              <a:buFont typeface="Arial" panose="020B0604020202020204" pitchFamily="34" charset="0"/>
              <a:buChar char="•"/>
            </a:pPr>
            <a:r>
              <a:rPr lang="en-US" dirty="0">
                <a:latin typeface="+mn-lt"/>
              </a:rPr>
              <a:t>What went well?</a:t>
            </a:r>
          </a:p>
          <a:p>
            <a:pPr marL="342900" indent="-342900">
              <a:buFont typeface="Arial" panose="020B0604020202020204" pitchFamily="34" charset="0"/>
              <a:buChar char="•"/>
            </a:pPr>
            <a:r>
              <a:rPr lang="en-US" dirty="0">
                <a:latin typeface="+mn-lt"/>
              </a:rPr>
              <a:t>What they could have done differently?</a:t>
            </a:r>
          </a:p>
          <a:p>
            <a:endParaRPr lang="en-US" dirty="0">
              <a:latin typeface="AkzidenzGroteskBE-Light"/>
            </a:endParaRPr>
          </a:p>
          <a:p>
            <a:r>
              <a:rPr lang="en-US" b="1" dirty="0"/>
              <a:t>Step 2: Whole group debrief</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a:p>
            <a:r>
              <a:rPr lang="en-US" b="1" dirty="0"/>
              <a:t>Step 3: Feedback from trainer</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p:txBody>
      </p:sp>
    </p:spTree>
    <p:extLst>
      <p:ext uri="{BB962C8B-B14F-4D97-AF65-F5344CB8AC3E}">
        <p14:creationId xmlns:p14="http://schemas.microsoft.com/office/powerpoint/2010/main" val="683314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609600"/>
            <a:ext cx="8305800" cy="1219200"/>
          </a:xfrm>
        </p:spPr>
        <p:txBody>
          <a:bodyPr/>
          <a:lstStyle/>
          <a:p>
            <a:r>
              <a:rPr lang="en-US" b="1" u="sng" dirty="0">
                <a:latin typeface="Arial" charset="0"/>
                <a:ea typeface="MS PGothic" charset="0"/>
              </a:rPr>
              <a:t>Thoughts about today’s session</a:t>
            </a:r>
          </a:p>
        </p:txBody>
      </p:sp>
      <p:sp>
        <p:nvSpPr>
          <p:cNvPr id="5" name="Content Placeholder 4"/>
          <p:cNvSpPr>
            <a:spLocks noGrp="1"/>
          </p:cNvSpPr>
          <p:nvPr>
            <p:ph idx="1"/>
          </p:nvPr>
        </p:nvSpPr>
        <p:spPr>
          <a:xfrm>
            <a:off x="457200" y="1676400"/>
            <a:ext cx="8305800" cy="3505200"/>
          </a:xfrm>
          <a:noFill/>
          <a:ln>
            <a:noFill/>
          </a:ln>
          <a:effectLst/>
          <a:extLst/>
        </p:spPr>
        <p:style>
          <a:lnRef idx="1">
            <a:schemeClr val="dk1"/>
          </a:lnRef>
          <a:fillRef idx="2">
            <a:schemeClr val="dk1"/>
          </a:fillRef>
          <a:effectRef idx="1">
            <a:schemeClr val="dk1"/>
          </a:effectRef>
          <a:fontRef idx="minor">
            <a:schemeClr val="dk1"/>
          </a:fontRef>
        </p:style>
        <p:txBody>
          <a:bodyPr>
            <a:normAutofit/>
          </a:bodyPr>
          <a:lstStyle/>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learn today?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best about the session?</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least? Why?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would you have liked to discuss that was not covered?</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Suggestions or comments?</a:t>
            </a:r>
          </a:p>
          <a:p>
            <a:pPr>
              <a:defRPr/>
            </a:pPr>
            <a:endParaRPr lang="en-US" dirty="0"/>
          </a:p>
        </p:txBody>
      </p:sp>
    </p:spTree>
    <p:extLst>
      <p:ext uri="{BB962C8B-B14F-4D97-AF65-F5344CB8AC3E}">
        <p14:creationId xmlns:p14="http://schemas.microsoft.com/office/powerpoint/2010/main" val="697947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9999">
            <a:alpha val="48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305800" cy="1219200"/>
          </a:xfrm>
        </p:spPr>
        <p:txBody>
          <a:bodyPr/>
          <a:lstStyle/>
          <a:p>
            <a:r>
              <a:rPr lang="en-US" b="1" u="sng" dirty="0"/>
              <a:t>What is going on in the brain? </a:t>
            </a:r>
          </a:p>
        </p:txBody>
      </p:sp>
      <p:sp>
        <p:nvSpPr>
          <p:cNvPr id="3" name="Content Placeholder 2"/>
          <p:cNvSpPr>
            <a:spLocks noGrp="1"/>
          </p:cNvSpPr>
          <p:nvPr>
            <p:ph idx="1"/>
          </p:nvPr>
        </p:nvSpPr>
        <p:spPr>
          <a:xfrm>
            <a:off x="152400" y="2971800"/>
            <a:ext cx="8305800" cy="3429000"/>
          </a:xfrm>
        </p:spPr>
        <p:txBody>
          <a:bodyPr/>
          <a:lstStyle/>
          <a:p>
            <a:pPr marL="457200" lvl="0" indent="-457200">
              <a:buFont typeface="Arial" panose="020B0604020202020204" pitchFamily="34" charset="0"/>
              <a:buChar char="•"/>
            </a:pPr>
            <a:r>
              <a:rPr lang="en-US" sz="2200" dirty="0"/>
              <a:t>We are born with more than 80 billion brain cells called </a:t>
            </a:r>
            <a:r>
              <a:rPr lang="en-US" sz="2200" b="1" dirty="0"/>
              <a:t>neurons</a:t>
            </a:r>
            <a:r>
              <a:rPr lang="en-US" sz="2200" dirty="0"/>
              <a:t>. These neurons make us human as they work communicating between one another via small electrical impulses that travel on connections called </a:t>
            </a:r>
            <a:r>
              <a:rPr lang="en-US" sz="2200" b="1" dirty="0"/>
              <a:t>synapses</a:t>
            </a:r>
            <a:r>
              <a:rPr lang="en-US" sz="2200" dirty="0"/>
              <a:t>.</a:t>
            </a:r>
          </a:p>
          <a:p>
            <a:pPr marL="457200" lvl="0" indent="-457200">
              <a:buFont typeface="Arial" panose="020B0604020202020204" pitchFamily="34" charset="0"/>
              <a:buChar char="•"/>
            </a:pPr>
            <a:r>
              <a:rPr lang="en-US" sz="2200" dirty="0"/>
              <a:t>Parents can create connections that build a healthy or an unhealthy brain structure, depending on the experiences they create for young children.</a:t>
            </a:r>
          </a:p>
          <a:p>
            <a:pPr marL="457200" lvl="0" indent="-457200">
              <a:buFont typeface="Arial" panose="020B0604020202020204" pitchFamily="34" charset="0"/>
              <a:buChar char="•"/>
            </a:pPr>
            <a:r>
              <a:rPr lang="en-US" sz="2200" dirty="0"/>
              <a:t>Neurons, like trees, can be pruned away. We must use our brain cells or we will lose them!</a:t>
            </a:r>
          </a:p>
          <a:p>
            <a:endParaRPr lang="en-US" dirty="0"/>
          </a:p>
        </p:txBody>
      </p:sp>
      <p:sp>
        <p:nvSpPr>
          <p:cNvPr id="4" name="Rectangle 3"/>
          <p:cNvSpPr/>
          <p:nvPr/>
        </p:nvSpPr>
        <p:spPr>
          <a:xfrm>
            <a:off x="1621026" y="1752600"/>
            <a:ext cx="5673348" cy="646331"/>
          </a:xfrm>
          <a:prstGeom prst="rect">
            <a:avLst/>
          </a:prstGeom>
        </p:spPr>
        <p:txBody>
          <a:bodyPr wrap="none">
            <a:spAutoFit/>
          </a:bodyPr>
          <a:lstStyle/>
          <a:p>
            <a:r>
              <a:rPr lang="en-US" sz="3600" b="1" u="sng" kern="0" dirty="0">
                <a:solidFill>
                  <a:prstClr val="black"/>
                </a:solidFill>
                <a:latin typeface="Arial"/>
                <a:ea typeface="MS PGothic" pitchFamily="34" charset="-128"/>
                <a:cs typeface="Arial"/>
                <a:hlinkClick r:id="rId3"/>
              </a:rPr>
              <a:t>Video: Brain architecture</a:t>
            </a:r>
            <a:endParaRPr lang="en-US" dirty="0"/>
          </a:p>
        </p:txBody>
      </p:sp>
    </p:spTree>
    <p:extLst>
      <p:ext uri="{BB962C8B-B14F-4D97-AF65-F5344CB8AC3E}">
        <p14:creationId xmlns:p14="http://schemas.microsoft.com/office/powerpoint/2010/main" val="493649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31800" y="533400"/>
            <a:ext cx="8305800" cy="1219200"/>
          </a:xfrm>
        </p:spPr>
        <p:txBody>
          <a:bodyPr/>
          <a:lstStyle/>
          <a:p>
            <a:r>
              <a:rPr lang="fr-FR" b="1" u="sng" dirty="0"/>
              <a:t>The brain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635369"/>
            <a:ext cx="2666394" cy="236220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623646"/>
            <a:ext cx="2679629" cy="237392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1502" y="4267200"/>
            <a:ext cx="2666395" cy="2362200"/>
          </a:xfrm>
          <a:prstGeom prst="rect">
            <a:avLst/>
          </a:prstGeom>
        </p:spPr>
      </p:pic>
      <p:sp>
        <p:nvSpPr>
          <p:cNvPr id="10" name="TextBox 9"/>
          <p:cNvSpPr txBox="1"/>
          <p:nvPr/>
        </p:nvSpPr>
        <p:spPr>
          <a:xfrm>
            <a:off x="228600" y="1635369"/>
            <a:ext cx="1524000" cy="923330"/>
          </a:xfrm>
          <a:prstGeom prst="rect">
            <a:avLst/>
          </a:prstGeom>
          <a:noFill/>
        </p:spPr>
        <p:txBody>
          <a:bodyPr wrap="square" rtlCol="0">
            <a:spAutoFit/>
          </a:bodyPr>
          <a:lstStyle/>
          <a:p>
            <a:r>
              <a:rPr lang="en-US" sz="1800" b="1" dirty="0"/>
              <a:t>Image 1: </a:t>
            </a:r>
            <a:r>
              <a:rPr lang="en-US" sz="1800" dirty="0"/>
              <a:t>The brain with neurons</a:t>
            </a:r>
          </a:p>
        </p:txBody>
      </p:sp>
      <p:sp>
        <p:nvSpPr>
          <p:cNvPr id="11" name="TextBox 10"/>
          <p:cNvSpPr txBox="1"/>
          <p:nvPr/>
        </p:nvSpPr>
        <p:spPr>
          <a:xfrm>
            <a:off x="7536591" y="1623646"/>
            <a:ext cx="1524000" cy="1200329"/>
          </a:xfrm>
          <a:prstGeom prst="rect">
            <a:avLst/>
          </a:prstGeom>
          <a:noFill/>
        </p:spPr>
        <p:txBody>
          <a:bodyPr wrap="square" rtlCol="0">
            <a:spAutoFit/>
          </a:bodyPr>
          <a:lstStyle/>
          <a:p>
            <a:r>
              <a:rPr lang="en-US" sz="1800" b="1" dirty="0"/>
              <a:t>Image 2: </a:t>
            </a:r>
            <a:r>
              <a:rPr lang="en-US" sz="1800" dirty="0"/>
              <a:t>The</a:t>
            </a:r>
            <a:r>
              <a:rPr lang="en-US" sz="1800" b="1" dirty="0"/>
              <a:t> </a:t>
            </a:r>
            <a:r>
              <a:rPr lang="en-US" sz="1800" dirty="0"/>
              <a:t>brain with synapses</a:t>
            </a:r>
          </a:p>
        </p:txBody>
      </p:sp>
      <p:sp>
        <p:nvSpPr>
          <p:cNvPr id="12" name="TextBox 11"/>
          <p:cNvSpPr txBox="1"/>
          <p:nvPr/>
        </p:nvSpPr>
        <p:spPr>
          <a:xfrm>
            <a:off x="1574800" y="4278923"/>
            <a:ext cx="1676702" cy="1477328"/>
          </a:xfrm>
          <a:prstGeom prst="rect">
            <a:avLst/>
          </a:prstGeom>
          <a:noFill/>
        </p:spPr>
        <p:txBody>
          <a:bodyPr wrap="square" rtlCol="0">
            <a:spAutoFit/>
          </a:bodyPr>
          <a:lstStyle/>
          <a:p>
            <a:r>
              <a:rPr lang="en-US" sz="1800" b="1" dirty="0"/>
              <a:t>Image 3: </a:t>
            </a:r>
            <a:r>
              <a:rPr lang="en-US" sz="1800" dirty="0"/>
              <a:t>The brain with strong connections  due to love</a:t>
            </a:r>
          </a:p>
        </p:txBody>
      </p:sp>
    </p:spTree>
    <p:extLst>
      <p:ext uri="{BB962C8B-B14F-4D97-AF65-F5344CB8AC3E}">
        <p14:creationId xmlns:p14="http://schemas.microsoft.com/office/powerpoint/2010/main" val="356757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839200" cy="1219200"/>
          </a:xfrm>
        </p:spPr>
        <p:txBody>
          <a:bodyPr/>
          <a:lstStyle/>
          <a:p>
            <a:r>
              <a:rPr lang="en-US" b="1" u="sng" dirty="0"/>
              <a:t>How does the brain grow and develop? </a:t>
            </a:r>
          </a:p>
        </p:txBody>
      </p:sp>
      <p:sp>
        <p:nvSpPr>
          <p:cNvPr id="3" name="Content Placeholder 2"/>
          <p:cNvSpPr>
            <a:spLocks noGrp="1"/>
          </p:cNvSpPr>
          <p:nvPr>
            <p:ph idx="1"/>
          </p:nvPr>
        </p:nvSpPr>
        <p:spPr>
          <a:xfrm>
            <a:off x="419100" y="1371600"/>
            <a:ext cx="8305800" cy="990600"/>
          </a:xfrm>
        </p:spPr>
        <p:txBody>
          <a:bodyPr/>
          <a:lstStyle/>
          <a:p>
            <a:pPr marL="0" indent="0"/>
            <a:r>
              <a:rPr lang="en-US" dirty="0"/>
              <a:t>Let’s think about a path that is created to be used for getting water or going to the market. </a:t>
            </a:r>
          </a:p>
        </p:txBody>
      </p:sp>
      <p:pic>
        <p:nvPicPr>
          <p:cNvPr id="5" name="officeArt object">
            <a:extLst>
              <a:ext uri="{FF2B5EF4-FFF2-40B4-BE49-F238E27FC236}">
                <a16:creationId xmlns:a16="http://schemas.microsoft.com/office/drawing/2014/main" id="{F1FA47A4-BA94-354A-94C3-D6AEABB70FE9}"/>
              </a:ext>
            </a:extLst>
          </p:cNvPr>
          <p:cNvPicPr/>
          <p:nvPr/>
        </p:nvPicPr>
        <p:blipFill>
          <a:blip r:embed="rId3">
            <a:extLst/>
          </a:blip>
          <a:stretch>
            <a:fillRect/>
          </a:stretch>
        </p:blipFill>
        <p:spPr>
          <a:xfrm>
            <a:off x="609600" y="2641600"/>
            <a:ext cx="3810000" cy="3454400"/>
          </a:xfrm>
          <a:prstGeom prst="rect">
            <a:avLst/>
          </a:prstGeom>
          <a:ln w="12700" cap="flat">
            <a:noFill/>
            <a:miter lim="400000"/>
          </a:ln>
          <a:effectLst/>
        </p:spPr>
      </p:pic>
      <p:pic>
        <p:nvPicPr>
          <p:cNvPr id="6" name="Picture 5" descr="C:\Users\katelinw\Downloads\training illustrations-03.jpg">
            <a:extLst>
              <a:ext uri="{FF2B5EF4-FFF2-40B4-BE49-F238E27FC236}">
                <a16:creationId xmlns:a16="http://schemas.microsoft.com/office/drawing/2014/main" id="{30FCC621-17D2-EF4F-805C-5BF803D5A57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600" y="2641600"/>
            <a:ext cx="3706091" cy="3454400"/>
          </a:xfrm>
          <a:prstGeom prst="rect">
            <a:avLst/>
          </a:prstGeom>
          <a:noFill/>
          <a:ln>
            <a:noFill/>
          </a:ln>
        </p:spPr>
      </p:pic>
    </p:spTree>
    <p:extLst>
      <p:ext uri="{BB962C8B-B14F-4D97-AF65-F5344CB8AC3E}">
        <p14:creationId xmlns:p14="http://schemas.microsoft.com/office/powerpoint/2010/main" val="3444625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90500" y="381000"/>
            <a:ext cx="8305800" cy="1219200"/>
          </a:xfrm>
        </p:spPr>
        <p:txBody>
          <a:bodyPr/>
          <a:lstStyle/>
          <a:p>
            <a:r>
              <a:rPr lang="en-US" b="1" dirty="0"/>
              <a:t>Video: Brains under stress</a:t>
            </a:r>
          </a:p>
        </p:txBody>
      </p:sp>
      <p:sp>
        <p:nvSpPr>
          <p:cNvPr id="6" name="TextBox 5"/>
          <p:cNvSpPr txBox="1"/>
          <p:nvPr/>
        </p:nvSpPr>
        <p:spPr>
          <a:xfrm>
            <a:off x="221390" y="990600"/>
            <a:ext cx="8617810" cy="2308324"/>
          </a:xfrm>
          <a:prstGeom prst="rect">
            <a:avLst/>
          </a:prstGeom>
          <a:noFill/>
        </p:spPr>
        <p:txBody>
          <a:bodyPr wrap="square" rtlCol="0">
            <a:spAutoFit/>
          </a:bodyPr>
          <a:lstStyle/>
          <a:p>
            <a:pPr>
              <a:defRPr/>
            </a:pPr>
            <a:endParaRPr lang="en-US" dirty="0">
              <a:ea typeface="ＭＳ Ｐゴシック" charset="0"/>
              <a:cs typeface="ＭＳ Ｐゴシック" charset="0"/>
            </a:endParaRPr>
          </a:p>
          <a:p>
            <a:pPr>
              <a:defRPr/>
            </a:pPr>
            <a:r>
              <a:rPr lang="en-US" altLang="ja-JP" b="1" dirty="0">
                <a:ea typeface="MS PGothic" charset="0"/>
                <a:cs typeface="Arial" charset="0"/>
              </a:rPr>
              <a:t>What happens when children in distress do not get a nurturing responses from an adult?</a:t>
            </a:r>
            <a:endParaRPr lang="en-US" b="1" dirty="0">
              <a:ea typeface="MS PGothic" charset="0"/>
              <a:cs typeface="Arial" charset="0"/>
            </a:endParaRPr>
          </a:p>
          <a:p>
            <a:pPr>
              <a:defRPr/>
            </a:pPr>
            <a:endParaRPr lang="en-US" b="1" dirty="0">
              <a:ea typeface="MS PGothic" charset="0"/>
              <a:cs typeface="Arial" charset="0"/>
            </a:endParaRPr>
          </a:p>
          <a:p>
            <a:pPr algn="ctr">
              <a:defRPr/>
            </a:pPr>
            <a:r>
              <a:rPr lang="en-US" b="1" dirty="0">
                <a:ea typeface="MS PGothic" charset="0"/>
                <a:cs typeface="Arial" charset="0"/>
                <a:hlinkClick r:id="rId3"/>
              </a:rPr>
              <a:t>Toxic stress derails healthy development</a:t>
            </a:r>
            <a:endParaRPr lang="en-US" b="1" dirty="0">
              <a:ea typeface="MS PGothic" charset="0"/>
              <a:cs typeface="Arial" charset="0"/>
            </a:endParaRPr>
          </a:p>
          <a:p>
            <a:pPr>
              <a:defRPr/>
            </a:pPr>
            <a:endParaRPr lang="en-US" b="1" dirty="0">
              <a:ea typeface="MS PGothic" charset="0"/>
              <a:cs typeface="Arial"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2414" y="3063215"/>
            <a:ext cx="3355762" cy="2972922"/>
          </a:xfrm>
          <a:prstGeom prst="rect">
            <a:avLst/>
          </a:prstGeom>
        </p:spPr>
      </p:pic>
      <p:sp>
        <p:nvSpPr>
          <p:cNvPr id="7" name="TextBox 6"/>
          <p:cNvSpPr txBox="1"/>
          <p:nvPr/>
        </p:nvSpPr>
        <p:spPr>
          <a:xfrm>
            <a:off x="1219200" y="6248400"/>
            <a:ext cx="7467599" cy="369332"/>
          </a:xfrm>
          <a:prstGeom prst="rect">
            <a:avLst/>
          </a:prstGeom>
          <a:noFill/>
        </p:spPr>
        <p:txBody>
          <a:bodyPr wrap="square" rtlCol="0">
            <a:spAutoFit/>
          </a:bodyPr>
          <a:lstStyle/>
          <a:p>
            <a:r>
              <a:rPr lang="en-US" sz="1800" b="1" dirty="0"/>
              <a:t>Image 4: </a:t>
            </a:r>
            <a:r>
              <a:rPr lang="en-US" sz="1800" dirty="0"/>
              <a:t>The brain with synapses destroyed due to toxic stress</a:t>
            </a:r>
          </a:p>
        </p:txBody>
      </p:sp>
    </p:spTree>
    <p:extLst>
      <p:ext uri="{BB962C8B-B14F-4D97-AF65-F5344CB8AC3E}">
        <p14:creationId xmlns:p14="http://schemas.microsoft.com/office/powerpoint/2010/main" val="12788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381000"/>
            <a:ext cx="8305800" cy="1219200"/>
          </a:xfrm>
        </p:spPr>
        <p:txBody>
          <a:bodyPr/>
          <a:lstStyle/>
          <a:p>
            <a:r>
              <a:rPr lang="en-US" b="1" u="sng" dirty="0">
                <a:latin typeface="Arial" charset="0"/>
                <a:ea typeface="MS PGothic" charset="0"/>
              </a:rPr>
              <a:t>What do you notice?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5334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5477" y="304800"/>
            <a:ext cx="8305800" cy="1219200"/>
          </a:xfrm>
        </p:spPr>
        <p:txBody>
          <a:bodyPr/>
          <a:lstStyle/>
          <a:p>
            <a:r>
              <a:rPr lang="en-US" b="1" u="sng" dirty="0"/>
              <a:t>The maturing brain </a:t>
            </a:r>
          </a:p>
        </p:txBody>
      </p:sp>
      <p:sp>
        <p:nvSpPr>
          <p:cNvPr id="3" name="Content Placeholder 2"/>
          <p:cNvSpPr>
            <a:spLocks noGrp="1"/>
          </p:cNvSpPr>
          <p:nvPr>
            <p:ph idx="1"/>
          </p:nvPr>
        </p:nvSpPr>
        <p:spPr>
          <a:xfrm>
            <a:off x="363416" y="1143000"/>
            <a:ext cx="8305800" cy="5943600"/>
          </a:xfrm>
        </p:spPr>
        <p:txBody>
          <a:bodyPr/>
          <a:lstStyle/>
          <a:p>
            <a:pPr marL="800100" indent="-457200">
              <a:buFont typeface="Arial" panose="020B0604020202020204" pitchFamily="34" charset="0"/>
              <a:buChar char="•"/>
            </a:pPr>
            <a:r>
              <a:rPr lang="en-US" dirty="0"/>
              <a:t>Our brains are not fully formed until we are in our early to mid-20s! Different parts of our brain form and mature at different rates. </a:t>
            </a:r>
          </a:p>
          <a:p>
            <a:pPr marL="800100" indent="-457200">
              <a:buFont typeface="Arial" panose="020B0604020202020204" pitchFamily="34" charset="0"/>
              <a:buChar char="•"/>
            </a:pPr>
            <a:r>
              <a:rPr lang="en-US" dirty="0"/>
              <a:t>The parts of our brain that help us control our impulses and use good judgment are the last to mature. This part of the brain is called the prefrontal cortex and it controls our ‘executive function’. </a:t>
            </a:r>
          </a:p>
          <a:p>
            <a:pPr marL="800100" indent="-457200">
              <a:buFont typeface="Arial" panose="020B0604020202020204" pitchFamily="34" charset="0"/>
              <a:buChar char="•"/>
            </a:pPr>
            <a:r>
              <a:rPr lang="en-US" dirty="0"/>
              <a:t>Executive function skills are mental processes that enable us to plan, focus attention, remember instructions and juggle multiple tasks successfully.</a:t>
            </a:r>
          </a:p>
        </p:txBody>
      </p:sp>
    </p:spTree>
    <p:extLst>
      <p:ext uri="{BB962C8B-B14F-4D97-AF65-F5344CB8AC3E}">
        <p14:creationId xmlns:p14="http://schemas.microsoft.com/office/powerpoint/2010/main" val="3964805032"/>
      </p:ext>
    </p:extLst>
  </p:cSld>
  <p:clrMapOvr>
    <a:masterClrMapping/>
  </p:clrMapOvr>
</p:sld>
</file>

<file path=ppt/theme/theme1.xml><?xml version="1.0" encoding="utf-8"?>
<a:theme xmlns:a="http://schemas.openxmlformats.org/drawingml/2006/main" name="IRC_PP_pages_white">
  <a:themeElements>
    <a:clrScheme name="IRC PPT Theme">
      <a:dk1>
        <a:sysClr val="windowText" lastClr="000000"/>
      </a:dk1>
      <a:lt1>
        <a:sysClr val="window" lastClr="FFFFFF"/>
      </a:lt1>
      <a:dk2>
        <a:srgbClr val="A5A5A5"/>
      </a:dk2>
      <a:lt2>
        <a:srgbClr val="FDC82F"/>
      </a:lt2>
      <a:accent1>
        <a:srgbClr val="000000"/>
      </a:accent1>
      <a:accent2>
        <a:srgbClr val="FFFFFF"/>
      </a:accent2>
      <a:accent3>
        <a:srgbClr val="9A9A9A"/>
      </a:accent3>
      <a:accent4>
        <a:srgbClr val="FDC82F"/>
      </a:accent4>
      <a:accent5>
        <a:srgbClr val="BF6828"/>
      </a:accent5>
      <a:accent6>
        <a:srgbClr val="FEDC44"/>
      </a:accent6>
      <a:hlink>
        <a:srgbClr val="BF6828"/>
      </a:hlink>
      <a:folHlink>
        <a:srgbClr val="9A9A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pages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pages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pages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pages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pages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pages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pages_whi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pages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pages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pages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pages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pages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RC_PP_cover_1">
  <a:themeElements>
    <a:clrScheme name="">
      <a:dk1>
        <a:srgbClr val="000000"/>
      </a:dk1>
      <a:lt1>
        <a:srgbClr val="FFFFFF"/>
      </a:lt1>
      <a:dk2>
        <a:srgbClr val="000000"/>
      </a:dk2>
      <a:lt2>
        <a:srgbClr val="808080"/>
      </a:lt2>
      <a:accent1>
        <a:srgbClr val="FDC82F"/>
      </a:accent1>
      <a:accent2>
        <a:srgbClr val="FDC82F"/>
      </a:accent2>
      <a:accent3>
        <a:srgbClr val="FFFFFF"/>
      </a:accent3>
      <a:accent4>
        <a:srgbClr val="000000"/>
      </a:accent4>
      <a:accent5>
        <a:srgbClr val="FEE0AD"/>
      </a:accent5>
      <a:accent6>
        <a:srgbClr val="E5B52A"/>
      </a:accent6>
      <a:hlink>
        <a:srgbClr val="BF6800"/>
      </a:hlink>
      <a:folHlink>
        <a:srgbClr val="5565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cover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cover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cover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cover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cover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cover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cover_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cover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cover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cover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cover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cover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RescueNet Document" ma:contentTypeID="0x010100D60DBA53A71448E28E10A8C682B5121B00A049B94D1FF5074084994C06BC6F9E0D" ma:contentTypeVersion="16" ma:contentTypeDescription="RescueNet Document Content Type" ma:contentTypeScope="" ma:versionID="9d47bf4c5a5056618787ac15d58122cc">
  <xsd:schema xmlns:xsd="http://www.w3.org/2001/XMLSchema" xmlns:p="http://schemas.microsoft.com/office/2006/metadata/properties" xmlns:ns1="http://schemas.microsoft.com/sharepoint/v3" xmlns:ns2="de7ee7ca-26ca-49cc-9537-4188a29a6e27" targetNamespace="http://schemas.microsoft.com/office/2006/metadata/properties" ma:root="true" ma:fieldsID="daf5dd165056f2c70364a400ff54f67f" ns1:_="" ns2:_="">
    <xsd:import namespace="http://schemas.microsoft.com/sharepoint/v3"/>
    <xsd:import namespace="de7ee7ca-26ca-49cc-9537-4188a29a6e27"/>
    <xsd:element name="properties">
      <xsd:complexType>
        <xsd:sequence>
          <xsd:element name="documentManagement">
            <xsd:complexType>
              <xsd:all>
                <xsd:element ref="ns1:DepartmentLookup" minOccurs="0"/>
                <xsd:element ref="ns1:LanguageLookup" minOccurs="0"/>
                <xsd:element ref="ns1:DocumentTypeLookup" minOccurs="0"/>
                <xsd:element ref="ns1:DocumentDescription" minOccurs="0"/>
                <xsd:element ref="ns1:GeographicCoverageLookup" minOccurs="0"/>
                <xsd:element ref="ns1:Organization" minOccurs="0"/>
                <xsd:element ref="ns2:Date_x0020_Published" minOccurs="0"/>
                <xsd:element ref="ns1:CopyrightInfo" minOccurs="0"/>
                <xsd:element ref="ns1:TopicPageLookup" minOccurs="0"/>
                <xsd:element ref="ns1:WorkspaceLookup" minOccurs="0"/>
                <xsd:element ref="ns1:RescueNetCategory" minOccurs="0"/>
                <xsd:element ref="ns2:Subgroup"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partmentLookup" ma:index="2" nillable="true" ma:displayName="Department" ma:list="aa11bf64-ae05-422e-b0f3-81466ecfe759" ma:internalName="DepartmentLookup" ma:readOnly="false" ma:showField="Title" ma:web="de7ee7ca-26ca-49cc-9537-4188a29a6e27">
      <xsd:simpleType>
        <xsd:restriction base="dms:Lookup"/>
      </xsd:simpleType>
    </xsd:element>
    <xsd:element name="LanguageLookup" ma:index="3" nillable="true" ma:displayName="Language" ma:list="a4490e2a-3438-41fb-934a-5ab0460e0543" ma:internalName="LanguageLookup" ma:readOnly="false" ma:showField="Title" ma:web="de7ee7ca-26ca-49cc-9537-4188a29a6e27">
      <xsd:simpleType>
        <xsd:restriction base="dms:Lookup"/>
      </xsd:simpleType>
    </xsd:element>
    <xsd:element name="DocumentTypeLookup" ma:index="4" nillable="true" ma:displayName="Document Type" ma:list="64e50660-2f46-4434-b5fe-4bffddd843e9" ma:internalName="DocumentTypeLookup" ma:showField="Title" ma:web="de7ee7ca-26ca-49cc-9537-4188a29a6e27">
      <xsd:simpleType>
        <xsd:restriction base="dms:Lookup"/>
      </xsd:simpleType>
    </xsd:element>
    <xsd:element name="DocumentDescription" ma:index="5" nillable="true" ma:displayName="Description" ma:default="" ma:internalName="DocumentDescription">
      <xsd:simpleType>
        <xsd:restriction base="dms:Note"/>
      </xsd:simpleType>
    </xsd:element>
    <xsd:element name="GeographicCoverageLookup" ma:index="6" nillable="true" ma:displayName="IRC Location" ma:list="6916aa85-de77-42a9-b916-db40791231f8" ma:internalName="GeographicCoverageLookup" ma:showField="Title" ma:web="de7ee7ca-26ca-49cc-9537-4188a29a6e27">
      <xsd:simpleType>
        <xsd:restriction base="dms:Lookup"/>
      </xsd:simpleType>
    </xsd:element>
    <xsd:element name="Organization" ma:index="7" nillable="true" ma:displayName="Organization" ma:default="" ma:internalName="Organization">
      <xsd:simpleType>
        <xsd:restriction base="dms:Text">
          <xsd:maxLength value="255"/>
        </xsd:restriction>
      </xsd:simpleType>
    </xsd:element>
    <xsd:element name="CopyrightInfo" ma:index="9" nillable="true" ma:displayName="Copyright Info" ma:internalName="CopyrightInfo">
      <xsd:simpleType>
        <xsd:restriction base="dms:Note"/>
      </xsd:simpleType>
    </xsd:element>
    <xsd:element name="TopicPageLookup" ma:index="10" nillable="true" ma:displayName="Topic Page" ma:description="This will make the document appear on the topic page if the topic page is configured." ma:list="4b01fa75-6d00-48b6-a4b2-40889219b784" ma:internalName="TopicPag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WorkspaceLookup" ma:index="11" nillable="true" ma:displayName="Workspace" ma:description="This will make the document appear on the workspace if the workspace is configured." ma:list="72b704c0-36a7-4358-aede-7d14f7f1ee85" ma:internalName="Workspac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RescueNetCategory" ma:index="12" nillable="true" ma:displayName="Group" ma:default="" ma:internalName="RescueNetCategory">
      <xsd:simpleType>
        <xsd:restriction base="dms:Text">
          <xsd:maxLength value="255"/>
        </xsd:restriction>
      </xsd:simpleType>
    </xsd:element>
  </xsd:schema>
  <xsd:schema xmlns:xsd="http://www.w3.org/2001/XMLSchema" xmlns:dms="http://schemas.microsoft.com/office/2006/documentManagement/types" targetNamespace="de7ee7ca-26ca-49cc-9537-4188a29a6e27" elementFormDefault="qualified">
    <xsd:import namespace="http://schemas.microsoft.com/office/2006/documentManagement/types"/>
    <xsd:element name="Date_x0020_Published" ma:index="8" nillable="true" ma:displayName="Date Published" ma:default="" ma:format="DateOnly" ma:internalName="Date_x0020_Published" ma:readOnly="false">
      <xsd:simpleType>
        <xsd:restriction base="dms:DateTime"/>
      </xsd:simpleType>
    </xsd:element>
    <xsd:element name="Subgroup" ma:index="13" nillable="true" ma:displayName="Subgroup" ma:internalName="Subgroup">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ma:readOnly="true"/>
        <xsd:element ref="dc:title" minOccurs="0" maxOccurs="1" ma:index="0"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Props1.xml><?xml version="1.0" encoding="utf-8"?>
<ds:datastoreItem xmlns:ds="http://schemas.openxmlformats.org/officeDocument/2006/customXml" ds:itemID="{5C460845-9F6E-4218-880F-9E226446E5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e7ee7ca-26ca-49cc-9537-4188a29a6e2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814DD3B1-3BEC-4640-B898-0223E717E8A1}">
  <ds:schemaRefs>
    <ds:schemaRef ds:uri="http://schemas.microsoft.com/sharepoint/v3/contenttype/forms"/>
  </ds:schemaRefs>
</ds:datastoreItem>
</file>

<file path=customXml/itemProps3.xml><?xml version="1.0" encoding="utf-8"?>
<ds:datastoreItem xmlns:ds="http://schemas.openxmlformats.org/officeDocument/2006/customXml" ds:itemID="{396CD9BB-6113-4958-81B4-CF48E4562892}">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2004:Templates:My Templates:IRC_PP_pages_white.pot</Template>
  <TotalTime>28889</TotalTime>
  <Words>2258</Words>
  <Application>Microsoft Macintosh PowerPoint</Application>
  <PresentationFormat>On-screen Show (4:3)</PresentationFormat>
  <Paragraphs>262</Paragraphs>
  <Slides>31</Slides>
  <Notes>25</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31</vt:i4>
      </vt:variant>
    </vt:vector>
  </HeadingPairs>
  <TitlesOfParts>
    <vt:vector size="43" baseType="lpstr">
      <vt:lpstr>ＭＳ Ｐゴシック</vt:lpstr>
      <vt:lpstr>ＭＳ Ｐゴシック</vt:lpstr>
      <vt:lpstr>ヒラギノ角ゴ Pro W3</vt:lpstr>
      <vt:lpstr>Akzidenz Grotesk BE Super</vt:lpstr>
      <vt:lpstr>AkzidenzGroteskBE-Light</vt:lpstr>
      <vt:lpstr>Arial</vt:lpstr>
      <vt:lpstr>Segoe UI</vt:lpstr>
      <vt:lpstr>Times</vt:lpstr>
      <vt:lpstr>Verdana</vt:lpstr>
      <vt:lpstr>Wingdings</vt:lpstr>
      <vt:lpstr>IRC_PP_pages_white</vt:lpstr>
      <vt:lpstr>IRC_PP_cover_1</vt:lpstr>
      <vt:lpstr>PowerPoint Presentation</vt:lpstr>
      <vt:lpstr>PowerPoint Presentation</vt:lpstr>
      <vt:lpstr>PowerPoint Presentation</vt:lpstr>
      <vt:lpstr>What is going on in the brain? </vt:lpstr>
      <vt:lpstr>The brain</vt:lpstr>
      <vt:lpstr>How does the brain grow and develop? </vt:lpstr>
      <vt:lpstr>Video: Brains under stress</vt:lpstr>
      <vt:lpstr>What do you notice? </vt:lpstr>
      <vt:lpstr>The maturing brain </vt:lpstr>
      <vt:lpstr>Interactive webpage: How the brain still develops until early- to mid-20s</vt:lpstr>
      <vt:lpstr>PowerPoint Presentation</vt:lpstr>
      <vt:lpstr>Energizer!</vt:lpstr>
      <vt:lpstr>How parents can help their children live safe, healthy and happy lives</vt:lpstr>
      <vt:lpstr>What are some changes adolescents experience?</vt:lpstr>
      <vt:lpstr>Think and share</vt:lpstr>
      <vt:lpstr>Think and share</vt:lpstr>
      <vt:lpstr>Role-play for skills practice </vt:lpstr>
      <vt:lpstr>Golden rule of psychology:  children need and want adult attention</vt:lpstr>
      <vt:lpstr>Still Face Experiment</vt:lpstr>
      <vt:lpstr>Serve and return</vt:lpstr>
      <vt:lpstr>PowerPoint Presentation</vt:lpstr>
      <vt:lpstr>How can playing with children encourage their positive development and behavior?    </vt:lpstr>
      <vt:lpstr>What do children and parents learn through play? </vt:lpstr>
      <vt:lpstr>How parents should play with children?</vt:lpstr>
      <vt:lpstr>PowerPoint Presentation</vt:lpstr>
      <vt:lpstr>Role-play for skills practice </vt:lpstr>
      <vt:lpstr>Think and share</vt:lpstr>
      <vt:lpstr>Effective praise and encouragement</vt:lpstr>
      <vt:lpstr>Let’s Practice! </vt:lpstr>
      <vt:lpstr>Debrief </vt:lpstr>
      <vt:lpstr>Thoughts about today’s session</vt:lpstr>
    </vt:vector>
  </TitlesOfParts>
  <Company>The A. J. Heschel School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Admin</dc:creator>
  <cp:lastModifiedBy>Sandra Maignant</cp:lastModifiedBy>
  <cp:revision>686</cp:revision>
  <cp:lastPrinted>2009-12-29T15:08:35Z</cp:lastPrinted>
  <dcterms:created xsi:type="dcterms:W3CDTF">2009-12-29T15:03:30Z</dcterms:created>
  <dcterms:modified xsi:type="dcterms:W3CDTF">2020-01-24T13:54:14Z</dcterms:modified>
  <cp:category>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Topic Page">
    <vt:lpwstr>Publication Templates</vt:lpwstr>
  </property>
  <property fmtid="{D5CDD505-2E9C-101B-9397-08002B2CF9AE}" pid="4" name="RescueNet Topic Page">
    <vt:lpwstr>91</vt:lpwstr>
  </property>
  <property fmtid="{D5CDD505-2E9C-101B-9397-08002B2CF9AE}" pid="5" name="DocumentTypeLookup">
    <vt:lpwstr>6</vt:lpwstr>
  </property>
  <property fmtid="{D5CDD505-2E9C-101B-9397-08002B2CF9AE}" pid="6" name="GeographicCoverageLookup">
    <vt:lpwstr>254</vt:lpwstr>
  </property>
  <property fmtid="{D5CDD505-2E9C-101B-9397-08002B2CF9AE}" pid="7" name="TopicPageLookup">
    <vt:lpwstr>436;#Administration.Information Technology.Helpdesk.Software Help.Microsoft PowerPoint;#501;#Administration.External Relations.Branding &amp; Templates</vt:lpwstr>
  </property>
  <property fmtid="{D5CDD505-2E9C-101B-9397-08002B2CF9AE}" pid="8" name="WorkspaceLookup">
    <vt:lpwstr/>
  </property>
  <property fmtid="{D5CDD505-2E9C-101B-9397-08002B2CF9AE}" pid="9" name="RescueNetCategory">
    <vt:lpwstr>Templates</vt:lpwstr>
  </property>
  <property fmtid="{D5CDD505-2E9C-101B-9397-08002B2CF9AE}" pid="10" name="LanguageLookup">
    <vt:lpwstr>9</vt:lpwstr>
  </property>
  <property fmtid="{D5CDD505-2E9C-101B-9397-08002B2CF9AE}" pid="11" name="DocumentDescription">
    <vt:lpwstr>PowerPoint template, including IRC graphics and suggestions for page formats.</vt:lpwstr>
  </property>
  <property fmtid="{D5CDD505-2E9C-101B-9397-08002B2CF9AE}" pid="12" name="CopyrightInfo">
    <vt:lpwstr/>
  </property>
  <property fmtid="{D5CDD505-2E9C-101B-9397-08002B2CF9AE}" pid="13" name="DepartmentLookup">
    <vt:lpwstr>18</vt:lpwstr>
  </property>
  <property fmtid="{D5CDD505-2E9C-101B-9397-08002B2CF9AE}" pid="14" name="ContentType">
    <vt:lpwstr>RescueNet Document</vt:lpwstr>
  </property>
  <property fmtid="{D5CDD505-2E9C-101B-9397-08002B2CF9AE}" pid="15" name="Subgroup">
    <vt:lpwstr/>
  </property>
  <property fmtid="{D5CDD505-2E9C-101B-9397-08002B2CF9AE}" pid="16" name="Organization">
    <vt:lpwstr/>
  </property>
  <property fmtid="{D5CDD505-2E9C-101B-9397-08002B2CF9AE}" pid="17" name="Date Published">
    <vt:lpwstr>1999-11-29T20:00:00Z</vt:lpwstr>
  </property>
</Properties>
</file>